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ink/ink1.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6" r:id="rId1"/>
  </p:sldMasterIdLst>
  <p:notesMasterIdLst>
    <p:notesMasterId r:id="rId78"/>
  </p:notesMasterIdLst>
  <p:sldIdLst>
    <p:sldId id="403" r:id="rId2"/>
    <p:sldId id="472" r:id="rId3"/>
    <p:sldId id="473" r:id="rId4"/>
    <p:sldId id="444" r:id="rId5"/>
    <p:sldId id="478" r:id="rId6"/>
    <p:sldId id="445" r:id="rId7"/>
    <p:sldId id="446" r:id="rId8"/>
    <p:sldId id="448" r:id="rId9"/>
    <p:sldId id="479" r:id="rId10"/>
    <p:sldId id="480" r:id="rId11"/>
    <p:sldId id="482" r:id="rId12"/>
    <p:sldId id="483" r:id="rId13"/>
    <p:sldId id="484" r:id="rId14"/>
    <p:sldId id="485" r:id="rId15"/>
    <p:sldId id="486" r:id="rId16"/>
    <p:sldId id="487" r:id="rId17"/>
    <p:sldId id="488" r:id="rId18"/>
    <p:sldId id="496" r:id="rId19"/>
    <p:sldId id="497" r:id="rId20"/>
    <p:sldId id="498" r:id="rId21"/>
    <p:sldId id="499" r:id="rId22"/>
    <p:sldId id="500" r:id="rId23"/>
    <p:sldId id="501" r:id="rId24"/>
    <p:sldId id="489" r:id="rId25"/>
    <p:sldId id="490" r:id="rId26"/>
    <p:sldId id="491" r:id="rId27"/>
    <p:sldId id="492" r:id="rId28"/>
    <p:sldId id="493" r:id="rId29"/>
    <p:sldId id="495" r:id="rId30"/>
    <p:sldId id="449" r:id="rId31"/>
    <p:sldId id="502" r:id="rId32"/>
    <p:sldId id="454" r:id="rId33"/>
    <p:sldId id="526" r:id="rId34"/>
    <p:sldId id="455" r:id="rId35"/>
    <p:sldId id="456" r:id="rId36"/>
    <p:sldId id="536" r:id="rId37"/>
    <p:sldId id="527" r:id="rId38"/>
    <p:sldId id="528" r:id="rId39"/>
    <p:sldId id="529" r:id="rId40"/>
    <p:sldId id="530" r:id="rId41"/>
    <p:sldId id="531" r:id="rId42"/>
    <p:sldId id="533" r:id="rId43"/>
    <p:sldId id="534" r:id="rId44"/>
    <p:sldId id="535" r:id="rId45"/>
    <p:sldId id="457" r:id="rId46"/>
    <p:sldId id="507" r:id="rId47"/>
    <p:sldId id="537" r:id="rId48"/>
    <p:sldId id="538" r:id="rId49"/>
    <p:sldId id="539" r:id="rId50"/>
    <p:sldId id="540" r:id="rId51"/>
    <p:sldId id="541" r:id="rId52"/>
    <p:sldId id="542" r:id="rId53"/>
    <p:sldId id="543" r:id="rId54"/>
    <p:sldId id="544" r:id="rId55"/>
    <p:sldId id="545" r:id="rId56"/>
    <p:sldId id="546" r:id="rId57"/>
    <p:sldId id="547" r:id="rId58"/>
    <p:sldId id="548" r:id="rId59"/>
    <p:sldId id="549" r:id="rId60"/>
    <p:sldId id="513" r:id="rId61"/>
    <p:sldId id="514" r:id="rId62"/>
    <p:sldId id="515" r:id="rId63"/>
    <p:sldId id="458" r:id="rId64"/>
    <p:sldId id="459" r:id="rId65"/>
    <p:sldId id="460" r:id="rId66"/>
    <p:sldId id="461" r:id="rId67"/>
    <p:sldId id="462" r:id="rId68"/>
    <p:sldId id="463" r:id="rId69"/>
    <p:sldId id="464" r:id="rId70"/>
    <p:sldId id="465" r:id="rId71"/>
    <p:sldId id="466" r:id="rId72"/>
    <p:sldId id="467" r:id="rId73"/>
    <p:sldId id="468" r:id="rId74"/>
    <p:sldId id="469" r:id="rId75"/>
    <p:sldId id="470" r:id="rId76"/>
    <p:sldId id="471" r:id="rId7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057" autoAdjust="0"/>
    <p:restoredTop sz="94660"/>
  </p:normalViewPr>
  <p:slideViewPr>
    <p:cSldViewPr>
      <p:cViewPr varScale="1">
        <p:scale>
          <a:sx n="71" d="100"/>
          <a:sy n="71" d="100"/>
        </p:scale>
        <p:origin x="1212" y="5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notesMaster" Target="notesMasters/notesMaster1.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ink/ink1.xml><?xml version="1.0" encoding="utf-8"?>
<inkml:ink xmlns:inkml="http://www.w3.org/2003/InkML">
  <inkml:definitions>
    <inkml:context xml:id="ctx0">
      <inkml:inkSource xml:id="inkSrc0">
        <inkml:traceFormat>
          <inkml:channel name="X" type="integer" max="1024" units="cm"/>
          <inkml:channel name="Y" type="integer" max="768" units="cm"/>
        </inkml:traceFormat>
        <inkml:channelProperties>
          <inkml:channelProperty channel="X" name="resolution" value="32" units="1/cm"/>
          <inkml:channelProperty channel="Y" name="resolution" value="32" units="1/cm"/>
        </inkml:channelProperties>
      </inkml:inkSource>
      <inkml:timestamp xml:id="ts0" timeString="2012-10-17T07:21:52.734"/>
    </inkml:context>
    <inkml:brush xml:id="br0">
      <inkml:brushProperty name="width" value="0.05292" units="cm"/>
      <inkml:brushProperty name="height" value="0.05292" units="cm"/>
      <inkml:brushProperty name="color" value="#FF0000"/>
      <inkml:brushProperty name="fitToCurve" value="1"/>
    </inkml:brush>
  </inkml:definitions>
  <inkml:trace contextRef="#ctx0" brushRef="#br0">0 0,'25'0,"50"0,-1 0,25 0,25 0,0 0,50 25,-1 0,50-1,25 1,-25 25,-49 0,0-25,-26 24,-24 26,25-50,-50 0,-49-1,49 1,-25 0,1-25,-51 25,51 0,-1-25,-49 0,49 0,-24 0,-25 0,0 0,24 0,-49 0,25 0,0 0,0 0,24 0,-24 0,49 0,-24 0,-1-25,26 25,-26-25,1 0,-25 0,0 25,-1-24,1-26,50 25,-1 0,0 0,-24 0,24 1,-24 24,-25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860C185-6DBB-4A5D-8915-4CE2A930D055}" type="datetimeFigureOut">
              <a:rPr lang="en-US" smtClean="0"/>
              <a:pPr/>
              <a:t>9/19/2016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1A7373-0BB9-40B8-B3B3-740C32145B00}" type="slidenum">
              <a:rPr lang="en-US" smtClean="0"/>
              <a:pPr/>
              <a:t>‹#›</a:t>
            </a:fld>
            <a:endParaRPr lang="en-US"/>
          </a:p>
        </p:txBody>
      </p:sp>
    </p:spTree>
    <p:extLst>
      <p:ext uri="{BB962C8B-B14F-4D97-AF65-F5344CB8AC3E}">
        <p14:creationId xmlns:p14="http://schemas.microsoft.com/office/powerpoint/2010/main" val="12613956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6"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DAB5F659-C43C-48D2-ACF2-C9DF26189529}" type="slidenum">
              <a:rPr lang="en-GB" smtClean="0"/>
              <a:pPr>
                <a:defRPr/>
              </a:pPr>
              <a:t>5</a:t>
            </a:fld>
            <a:endParaRPr lang="en-GB" smtClean="0"/>
          </a:p>
        </p:txBody>
      </p:sp>
      <p:sp>
        <p:nvSpPr>
          <p:cNvPr id="51203"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51204"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5847274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8"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C0A3E69F-76EC-419B-BA92-2DCB5DA42EA1}" type="slidenum">
              <a:rPr lang="en-GB" smtClean="0"/>
              <a:pPr>
                <a:defRPr/>
              </a:pPr>
              <a:t>9</a:t>
            </a:fld>
            <a:endParaRPr lang="en-GB" smtClean="0"/>
          </a:p>
        </p:txBody>
      </p:sp>
      <p:sp>
        <p:nvSpPr>
          <p:cNvPr id="49155"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49156"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2034556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0FF5198-B6F3-40A6-A25D-2F830DA82A5D}" type="slidenum">
              <a:rPr lang="en-GB" smtClean="0"/>
              <a:pPr>
                <a:defRPr/>
              </a:pPr>
              <a:t>10</a:t>
            </a:fld>
            <a:endParaRPr lang="en-GB" smtClean="0"/>
          </a:p>
        </p:txBody>
      </p:sp>
      <p:sp>
        <p:nvSpPr>
          <p:cNvPr id="50179"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50180"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26689928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7890"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78DFC06-B7F1-4A89-8B68-F525196AE285}" type="slidenum">
              <a:rPr lang="en-GB" smtClean="0"/>
              <a:pPr>
                <a:defRPr/>
              </a:pPr>
              <a:t>11</a:t>
            </a:fld>
            <a:endParaRPr lang="en-GB" smtClean="0"/>
          </a:p>
        </p:txBody>
      </p:sp>
      <p:sp>
        <p:nvSpPr>
          <p:cNvPr id="52227"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52228"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9874070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1D29C8F-F714-40E5-BC3B-AD09D065579A}" type="slidenum">
              <a:rPr lang="en-GB" smtClean="0"/>
              <a:pPr>
                <a:defRPr/>
              </a:pPr>
              <a:t>12</a:t>
            </a:fld>
            <a:endParaRPr lang="en-GB" smtClean="0"/>
          </a:p>
        </p:txBody>
      </p:sp>
      <p:sp>
        <p:nvSpPr>
          <p:cNvPr id="53251"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53252"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4542319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40F49C99-A9E7-4033-9B29-B7CD9DD07460}" type="slidenum">
              <a:rPr lang="en-GB" smtClean="0"/>
              <a:pPr>
                <a:defRPr/>
              </a:pPr>
              <a:t>13</a:t>
            </a:fld>
            <a:endParaRPr lang="en-GB" smtClean="0"/>
          </a:p>
        </p:txBody>
      </p:sp>
      <p:sp>
        <p:nvSpPr>
          <p:cNvPr id="54275"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54276"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16084742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8"/>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DC6BFE3-AF80-4F97-81FF-319ACED931F7}" type="slidenum">
              <a:rPr lang="en-GB" smtClean="0"/>
              <a:pPr>
                <a:defRPr/>
              </a:pPr>
              <a:t>14</a:t>
            </a:fld>
            <a:endParaRPr lang="en-GB" smtClean="0"/>
          </a:p>
        </p:txBody>
      </p:sp>
      <p:sp>
        <p:nvSpPr>
          <p:cNvPr id="55299" name="Text Box 1"/>
          <p:cNvSpPr txBox="1">
            <a:spLocks noChangeArrowheads="1"/>
          </p:cNvSpPr>
          <p:nvPr/>
        </p:nvSpPr>
        <p:spPr bwMode="auto">
          <a:xfrm>
            <a:off x="1143000" y="685800"/>
            <a:ext cx="4572000" cy="3429000"/>
          </a:xfrm>
          <a:prstGeom prst="rect">
            <a:avLst/>
          </a:prstGeom>
          <a:solidFill>
            <a:srgbClr val="FFFFFF"/>
          </a:solidFill>
          <a:ln w="9525">
            <a:solidFill>
              <a:srgbClr val="000000"/>
            </a:solidFill>
            <a:miter lim="800000"/>
            <a:headEnd/>
            <a:tailEnd/>
          </a:ln>
        </p:spPr>
        <p:txBody>
          <a:bodyPr wrap="none" anchor="ctr"/>
          <a:lstStyle/>
          <a:p>
            <a:endParaRPr lang="en-US"/>
          </a:p>
        </p:txBody>
      </p:sp>
      <p:sp>
        <p:nvSpPr>
          <p:cNvPr id="55300" name="Rectangle 2"/>
          <p:cNvSpPr>
            <a:spLocks noGrp="1" noChangeArrowheads="1"/>
          </p:cNvSpPr>
          <p:nvPr>
            <p:ph type="body"/>
          </p:nvPr>
        </p:nvSpPr>
        <p:spPr bwMode="auto">
          <a:xfrm>
            <a:off x="685800" y="4343400"/>
            <a:ext cx="5484813" cy="4114800"/>
          </a:xfrm>
          <a:noFill/>
        </p:spPr>
        <p:txBody>
          <a:bodyPr wrap="none" numCol="1" anchor="ctr" anchorCtr="0" compatLnSpc="1">
            <a:prstTxWarp prst="textNoShape">
              <a:avLst/>
            </a:prstTxWarp>
          </a:bodyPr>
          <a:lstStyle/>
          <a:p>
            <a:pPr eaLnBrk="1" hangingPunct="1">
              <a:spcBef>
                <a:spcPct val="0"/>
              </a:spcBef>
            </a:pPr>
            <a:endParaRPr lang="en-US" smtClean="0"/>
          </a:p>
        </p:txBody>
      </p:sp>
    </p:spTree>
    <p:extLst>
      <p:ext uri="{BB962C8B-B14F-4D97-AF65-F5344CB8AC3E}">
        <p14:creationId xmlns:p14="http://schemas.microsoft.com/office/powerpoint/2010/main" val="35421707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098" name="Group 2"/>
          <p:cNvGrpSpPr>
            <a:grpSpLocks/>
          </p:cNvGrpSpPr>
          <p:nvPr/>
        </p:nvGrpSpPr>
        <p:grpSpPr bwMode="auto">
          <a:xfrm>
            <a:off x="-3175" y="2438400"/>
            <a:ext cx="9147175" cy="1063625"/>
            <a:chOff x="-2" y="1536"/>
            <a:chExt cx="5762" cy="670"/>
          </a:xfrm>
        </p:grpSpPr>
        <p:grpSp>
          <p:nvGrpSpPr>
            <p:cNvPr id="4099" name="Group 3"/>
            <p:cNvGrpSpPr>
              <a:grpSpLocks/>
            </p:cNvGrpSpPr>
            <p:nvPr/>
          </p:nvGrpSpPr>
          <p:grpSpPr bwMode="auto">
            <a:xfrm flipH="1">
              <a:off x="-2" y="1562"/>
              <a:ext cx="5762" cy="638"/>
              <a:chOff x="-2" y="1562"/>
              <a:chExt cx="5762" cy="638"/>
            </a:xfrm>
          </p:grpSpPr>
          <p:sp>
            <p:nvSpPr>
              <p:cNvPr id="4100"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1"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2"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3"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4"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5"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6"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7"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8"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09"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0"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1"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2"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3"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4"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5"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6"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7"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18"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19" name="Freeform 23"/>
            <p:cNvSpPr>
              <a:spLocks/>
            </p:cNvSpPr>
            <p:nvPr/>
          </p:nvSpPr>
          <p:spPr bwMode="ltGray">
            <a:xfrm flipH="1">
              <a:off x="-2" y="1536"/>
              <a:ext cx="5762"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4120" name="Freeform 24"/>
            <p:cNvSpPr>
              <a:spLocks/>
            </p:cNvSpPr>
            <p:nvPr/>
          </p:nvSpPr>
          <p:spPr bwMode="ltGray">
            <a:xfrm flipH="1">
              <a:off x="-2" y="2017"/>
              <a:ext cx="5761"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5400000" scaled="1"/>
            </a:gradFill>
            <a:ln>
              <a:noFill/>
            </a:ln>
            <a:effectLst/>
            <a:extLst>
              <a:ext uri="{91240B29-F687-4F45-9708-019B960494DF}">
                <a14:hiddenLine xmlns:a14="http://schemas.microsoft.com/office/drawing/2010/main" w="9525" cap="flat">
                  <a:solidFill>
                    <a:schemeClr val="tx1"/>
                  </a:solidFill>
                  <a:prstDash val="solid"/>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4121" name="Rectangle 25"/>
          <p:cNvSpPr>
            <a:spLocks noGrp="1" noChangeArrowheads="1"/>
          </p:cNvSpPr>
          <p:nvPr>
            <p:ph type="ctrTitle"/>
          </p:nvPr>
        </p:nvSpPr>
        <p:spPr>
          <a:xfrm>
            <a:off x="1173163" y="198438"/>
            <a:ext cx="7772400" cy="2286000"/>
          </a:xfrm>
        </p:spPr>
        <p:txBody>
          <a:bodyPr anchor="b">
            <a:spAutoFit/>
          </a:bodyPr>
          <a:lstStyle>
            <a:lvl1pPr>
              <a:defRPr sz="7200"/>
            </a:lvl1pPr>
          </a:lstStyle>
          <a:p>
            <a:pPr lvl="0"/>
            <a:r>
              <a:rPr lang="en-US" noProof="0" smtClean="0"/>
              <a:t>Click to edit Master title style</a:t>
            </a:r>
          </a:p>
        </p:txBody>
      </p:sp>
      <p:sp>
        <p:nvSpPr>
          <p:cNvPr id="4122" name="Rectangle 26"/>
          <p:cNvSpPr>
            <a:spLocks noGrp="1" noChangeArrowheads="1"/>
          </p:cNvSpPr>
          <p:nvPr>
            <p:ph type="subTitle" idx="1"/>
          </p:nvPr>
        </p:nvSpPr>
        <p:spPr>
          <a:xfrm>
            <a:off x="1166813" y="3886200"/>
            <a:ext cx="6400800" cy="1752600"/>
          </a:xfrm>
        </p:spPr>
        <p:txBody>
          <a:bodyPr/>
          <a:lstStyle>
            <a:lvl1pPr marL="0" indent="0">
              <a:buFont typeface="Wingdings" pitchFamily="2" charset="2"/>
              <a:buNone/>
              <a:defRPr sz="4000"/>
            </a:lvl1pPr>
          </a:lstStyle>
          <a:p>
            <a:pPr lvl="0"/>
            <a:r>
              <a:rPr lang="en-US" noProof="0" smtClean="0"/>
              <a:t>Click to edit Master subtitle style</a:t>
            </a:r>
          </a:p>
        </p:txBody>
      </p:sp>
      <p:sp>
        <p:nvSpPr>
          <p:cNvPr id="4123" name="Rectangle 27"/>
          <p:cNvSpPr>
            <a:spLocks noGrp="1" noChangeArrowheads="1"/>
          </p:cNvSpPr>
          <p:nvPr>
            <p:ph type="dt" sz="half" idx="2"/>
          </p:nvPr>
        </p:nvSpPr>
        <p:spPr>
          <a:xfrm>
            <a:off x="1166813" y="6248400"/>
            <a:ext cx="1905000" cy="457200"/>
          </a:xfrm>
        </p:spPr>
        <p:txBody>
          <a:bodyPr/>
          <a:lstStyle>
            <a:lvl1pPr>
              <a:defRPr>
                <a:solidFill>
                  <a:srgbClr val="000000"/>
                </a:solidFill>
              </a:defRPr>
            </a:lvl1pPr>
          </a:lstStyle>
          <a:p>
            <a:endParaRPr lang="en-US"/>
          </a:p>
        </p:txBody>
      </p:sp>
      <p:sp>
        <p:nvSpPr>
          <p:cNvPr id="4124" name="Rectangle 28"/>
          <p:cNvSpPr>
            <a:spLocks noGrp="1" noChangeArrowheads="1"/>
          </p:cNvSpPr>
          <p:nvPr>
            <p:ph type="ftr" sz="quarter" idx="3"/>
          </p:nvPr>
        </p:nvSpPr>
        <p:spPr/>
        <p:txBody>
          <a:bodyPr/>
          <a:lstStyle>
            <a:lvl1pPr>
              <a:defRPr>
                <a:solidFill>
                  <a:srgbClr val="000000"/>
                </a:solidFill>
              </a:defRPr>
            </a:lvl1pPr>
          </a:lstStyle>
          <a:p>
            <a:endParaRPr lang="en-US"/>
          </a:p>
        </p:txBody>
      </p:sp>
      <p:sp>
        <p:nvSpPr>
          <p:cNvPr id="4125" name="Rectangle 29"/>
          <p:cNvSpPr>
            <a:spLocks noGrp="1" noChangeArrowheads="1"/>
          </p:cNvSpPr>
          <p:nvPr>
            <p:ph type="sldNum" sz="quarter" idx="4"/>
          </p:nvPr>
        </p:nvSpPr>
        <p:spPr/>
        <p:txBody>
          <a:bodyPr/>
          <a:lstStyle>
            <a:lvl1pPr>
              <a:defRPr>
                <a:solidFill>
                  <a:srgbClr val="000000"/>
                </a:solidFill>
              </a:defRPr>
            </a:lvl1pPr>
          </a:lstStyle>
          <a:p>
            <a:fld id="{7E23C4DD-84EF-4A2D-B2D1-F6510E10E43F}" type="slidenum">
              <a:rPr lang="en-US"/>
              <a:pPr/>
              <a:t>‹#›</a:t>
            </a:fld>
            <a:endParaRPr lang="en-US"/>
          </a:p>
        </p:txBody>
      </p:sp>
    </p:spTree>
    <p:extLst>
      <p:ext uri="{BB962C8B-B14F-4D97-AF65-F5344CB8AC3E}">
        <p14:creationId xmlns:p14="http://schemas.microsoft.com/office/powerpoint/2010/main" val="1827782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C7590CD-2A9A-4C8C-ABC6-5C86096672ED}"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442805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2463" y="457200"/>
            <a:ext cx="1943100" cy="56388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73163" y="457200"/>
            <a:ext cx="5676900" cy="5638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FA5AA234-30EB-4614-95AE-79217001EC13}"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3335472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6425" cy="1139825"/>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7013" cy="4522788"/>
          </a:xfrm>
        </p:spPr>
        <p:txBody>
          <a:bodyPr/>
          <a:lstStyle/>
          <a:p>
            <a:pPr lvl="0"/>
            <a:endParaRPr lang="en-US" noProof="0"/>
          </a:p>
        </p:txBody>
      </p:sp>
      <p:sp>
        <p:nvSpPr>
          <p:cNvPr id="4" name="Text Placeholder 3"/>
          <p:cNvSpPr>
            <a:spLocks noGrp="1"/>
          </p:cNvSpPr>
          <p:nvPr>
            <p:ph type="body" sz="half" idx="2"/>
          </p:nvPr>
        </p:nvSpPr>
        <p:spPr>
          <a:xfrm>
            <a:off x="4646613" y="1600200"/>
            <a:ext cx="4037012" cy="45227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idx="10"/>
          </p:nvPr>
        </p:nvSpPr>
        <p:spPr>
          <a:xfrm>
            <a:off x="457200" y="6245225"/>
            <a:ext cx="2130425" cy="473075"/>
          </a:xfrm>
        </p:spPr>
        <p:txBody>
          <a:bodyPr/>
          <a:lstStyle>
            <a:lvl1pPr>
              <a:defRPr/>
            </a:lvl1pPr>
          </a:lstStyle>
          <a:p>
            <a:pPr>
              <a:defRPr/>
            </a:pPr>
            <a:endParaRPr lang="en-GB"/>
          </a:p>
        </p:txBody>
      </p:sp>
      <p:sp>
        <p:nvSpPr>
          <p:cNvPr id="6" name="Footer Placeholder 5"/>
          <p:cNvSpPr>
            <a:spLocks noGrp="1"/>
          </p:cNvSpPr>
          <p:nvPr>
            <p:ph type="ftr" idx="11"/>
          </p:nvPr>
        </p:nvSpPr>
        <p:spPr>
          <a:xfrm>
            <a:off x="3124200" y="6245225"/>
            <a:ext cx="2892425" cy="473075"/>
          </a:xfrm>
        </p:spPr>
        <p:txBody>
          <a:bodyPr/>
          <a:lstStyle>
            <a:lvl1pPr>
              <a:defRPr/>
            </a:lvl1pPr>
          </a:lstStyle>
          <a:p>
            <a:pPr>
              <a:defRPr/>
            </a:pPr>
            <a:endParaRPr lang="en-GB"/>
          </a:p>
        </p:txBody>
      </p:sp>
      <p:sp>
        <p:nvSpPr>
          <p:cNvPr id="7" name="Slide Number Placeholder 6"/>
          <p:cNvSpPr>
            <a:spLocks noGrp="1"/>
          </p:cNvSpPr>
          <p:nvPr>
            <p:ph type="sldNum" idx="12"/>
          </p:nvPr>
        </p:nvSpPr>
        <p:spPr>
          <a:xfrm>
            <a:off x="6553200" y="6245225"/>
            <a:ext cx="2130425" cy="473075"/>
          </a:xfrm>
        </p:spPr>
        <p:txBody>
          <a:bodyPr/>
          <a:lstStyle>
            <a:lvl1pPr>
              <a:defRPr/>
            </a:lvl1pPr>
          </a:lstStyle>
          <a:p>
            <a:pPr>
              <a:defRPr/>
            </a:pPr>
            <a:fld id="{197112A4-024A-4F0C-9F4A-FB5EA253056D}"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32A65DB2-FBE4-4C6B-AB5F-16C7B0F9609A}"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542224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032F9893-ACF1-4840-98C2-3B1105EFA5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642293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731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35563"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2A93BAA6-F951-45CC-98CE-75AEB23FB7D4}"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7512005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8171341-A33B-4BF2-B9DD-C993F71C6AE2}"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3449954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6378E5E-87E3-4DDF-AB6B-E60C231782A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3031895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A2FB7740-B9C3-4DDE-A332-F2EEAC919805}"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2408013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55A1BEC5-B436-426D-8C17-07CBDE7EFD2F}"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3127457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631BECDB-A967-4533-967A-908E0D78E83E}" type="slidenum">
              <a:rPr lang="en-US">
                <a:solidFill>
                  <a:srgbClr val="000000"/>
                </a:solidFill>
              </a:rPr>
              <a:pPr/>
              <a:t>‹#›</a:t>
            </a:fld>
            <a:endParaRPr lang="en-US">
              <a:solidFill>
                <a:srgbClr val="000000"/>
              </a:solidFill>
            </a:endParaRPr>
          </a:p>
        </p:txBody>
      </p:sp>
    </p:spTree>
    <p:extLst>
      <p:ext uri="{BB962C8B-B14F-4D97-AF65-F5344CB8AC3E}">
        <p14:creationId xmlns:p14="http://schemas.microsoft.com/office/powerpoint/2010/main" val="1714995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dist="107763" dir="2700000" algn="ctr" rotWithShape="0">
            <a:srgbClr val="000000"/>
          </a:outerShdw>
        </a:effectLst>
      </p:bgPr>
    </p:bg>
    <p:spTree>
      <p:nvGrpSpPr>
        <p:cNvPr id="1" name=""/>
        <p:cNvGrpSpPr/>
        <p:nvPr/>
      </p:nvGrpSpPr>
      <p:grpSpPr>
        <a:xfrm>
          <a:off x="0" y="0"/>
          <a:ext cx="0" cy="0"/>
          <a:chOff x="0" y="0"/>
          <a:chExt cx="0" cy="0"/>
        </a:xfrm>
      </p:grpSpPr>
      <p:grpSp>
        <p:nvGrpSpPr>
          <p:cNvPr id="3074" name="Group 2"/>
          <p:cNvGrpSpPr>
            <a:grpSpLocks/>
          </p:cNvGrpSpPr>
          <p:nvPr/>
        </p:nvGrpSpPr>
        <p:grpSpPr bwMode="auto">
          <a:xfrm>
            <a:off x="0" y="-4763"/>
            <a:ext cx="1063625" cy="6858001"/>
            <a:chOff x="0" y="-3"/>
            <a:chExt cx="670" cy="4320"/>
          </a:xfrm>
        </p:grpSpPr>
        <p:grpSp>
          <p:nvGrpSpPr>
            <p:cNvPr id="3075" name="Group 3"/>
            <p:cNvGrpSpPr>
              <a:grpSpLocks/>
            </p:cNvGrpSpPr>
            <p:nvPr/>
          </p:nvGrpSpPr>
          <p:grpSpPr bwMode="auto">
            <a:xfrm rot="16200000" flipH="1">
              <a:off x="-1815" y="1838"/>
              <a:ext cx="4320" cy="638"/>
              <a:chOff x="-2" y="1562"/>
              <a:chExt cx="5762" cy="638"/>
            </a:xfrm>
          </p:grpSpPr>
          <p:sp>
            <p:nvSpPr>
              <p:cNvPr id="3076" name="Freeform 4"/>
              <p:cNvSpPr>
                <a:spLocks/>
              </p:cNvSpPr>
              <p:nvPr/>
            </p:nvSpPr>
            <p:spPr bwMode="ltGray">
              <a:xfrm rot="-5400000">
                <a:off x="2559" y="-993"/>
                <a:ext cx="624" cy="5745"/>
              </a:xfrm>
              <a:custGeom>
                <a:avLst/>
                <a:gdLst>
                  <a:gd name="T0" fmla="*/ 0 w 1000"/>
                  <a:gd name="T1" fmla="*/ 0 h 720"/>
                  <a:gd name="T2" fmla="*/ 0 w 1000"/>
                  <a:gd name="T3" fmla="*/ 720 h 720"/>
                  <a:gd name="T4" fmla="*/ 1000 w 1000"/>
                  <a:gd name="T5" fmla="*/ 720 h 720"/>
                  <a:gd name="T6" fmla="*/ 1000 w 1000"/>
                  <a:gd name="T7" fmla="*/ 0 h 720"/>
                  <a:gd name="T8" fmla="*/ 0 w 1000"/>
                  <a:gd name="T9" fmla="*/ 0 h 720"/>
                </a:gdLst>
                <a:ahLst/>
                <a:cxnLst>
                  <a:cxn ang="0">
                    <a:pos x="T0" y="T1"/>
                  </a:cxn>
                  <a:cxn ang="0">
                    <a:pos x="T2" y="T3"/>
                  </a:cxn>
                  <a:cxn ang="0">
                    <a:pos x="T4" y="T5"/>
                  </a:cxn>
                  <a:cxn ang="0">
                    <a:pos x="T6" y="T7"/>
                  </a:cxn>
                  <a:cxn ang="0">
                    <a:pos x="T8" y="T9"/>
                  </a:cxn>
                </a:cxnLst>
                <a:rect l="0" t="0" r="r" b="b"/>
                <a:pathLst>
                  <a:path w="1000" h="720">
                    <a:moveTo>
                      <a:pt x="0" y="0"/>
                    </a:moveTo>
                    <a:lnTo>
                      <a:pt x="0" y="720"/>
                    </a:lnTo>
                    <a:lnTo>
                      <a:pt x="1000" y="720"/>
                    </a:lnTo>
                    <a:lnTo>
                      <a:pt x="1000" y="0"/>
                    </a:lnTo>
                    <a:lnTo>
                      <a:pt x="0" y="0"/>
                    </a:lnTo>
                    <a:close/>
                  </a:path>
                </a:pathLst>
              </a:custGeom>
              <a:solidFill>
                <a:schemeClr val="accent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7" name="Freeform 5"/>
              <p:cNvSpPr>
                <a:spLocks/>
              </p:cNvSpPr>
              <p:nvPr/>
            </p:nvSpPr>
            <p:spPr bwMode="ltGray">
              <a:xfrm rot="-5400000">
                <a:off x="1323"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8" name="Freeform 6"/>
              <p:cNvSpPr>
                <a:spLocks/>
              </p:cNvSpPr>
              <p:nvPr/>
            </p:nvSpPr>
            <p:spPr bwMode="ltGray">
              <a:xfrm rot="-5400000">
                <a:off x="982"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79" name="Freeform 7"/>
              <p:cNvSpPr>
                <a:spLocks/>
              </p:cNvSpPr>
              <p:nvPr/>
            </p:nvSpPr>
            <p:spPr bwMode="ltGray">
              <a:xfrm rot="-5400000">
                <a:off x="-57" y="1752"/>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bg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0" name="Freeform 8"/>
              <p:cNvSpPr>
                <a:spLocks/>
              </p:cNvSpPr>
              <p:nvPr/>
            </p:nvSpPr>
            <p:spPr bwMode="ltGray">
              <a:xfrm rot="-5400000">
                <a:off x="664" y="1733"/>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1" name="Freeform 9"/>
              <p:cNvSpPr>
                <a:spLocks/>
              </p:cNvSpPr>
              <p:nvPr/>
            </p:nvSpPr>
            <p:spPr bwMode="ltGray">
              <a:xfrm rot="-5400000">
                <a:off x="442" y="1699"/>
                <a:ext cx="624" cy="362"/>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2" name="Freeform 10"/>
              <p:cNvSpPr>
                <a:spLocks/>
              </p:cNvSpPr>
              <p:nvPr/>
            </p:nvSpPr>
            <p:spPr bwMode="ltGray">
              <a:xfrm rot="-5400000">
                <a:off x="156" y="1726"/>
                <a:ext cx="632" cy="315"/>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3" name="Freeform 11"/>
              <p:cNvSpPr>
                <a:spLocks/>
              </p:cNvSpPr>
              <p:nvPr/>
            </p:nvSpPr>
            <p:spPr bwMode="ltGray">
              <a:xfrm rot="-5400000">
                <a:off x="3211" y="1664"/>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bg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4" name="Freeform 12"/>
              <p:cNvSpPr>
                <a:spLocks/>
              </p:cNvSpPr>
              <p:nvPr/>
            </p:nvSpPr>
            <p:spPr bwMode="ltGray">
              <a:xfrm rot="-5400000">
                <a:off x="2870" y="1664"/>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5" name="Freeform 13"/>
              <p:cNvSpPr>
                <a:spLocks/>
              </p:cNvSpPr>
              <p:nvPr/>
            </p:nvSpPr>
            <p:spPr bwMode="ltGray">
              <a:xfrm rot="-5400000">
                <a:off x="1830"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tx2"/>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6" name="Freeform 14"/>
              <p:cNvSpPr>
                <a:spLocks/>
              </p:cNvSpPr>
              <p:nvPr/>
            </p:nvSpPr>
            <p:spPr bwMode="ltGray">
              <a:xfrm rot="-5400000">
                <a:off x="2551" y="1728"/>
                <a:ext cx="624" cy="294"/>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520" y="317"/>
                      <a:pt x="624" y="272"/>
                    </a:cubicBezTo>
                    <a:lnTo>
                      <a:pt x="624" y="0"/>
                    </a:lnTo>
                    <a:cubicBezTo>
                      <a:pt x="240" y="42"/>
                      <a:pt x="130" y="0"/>
                      <a:pt x="0" y="0"/>
                    </a:cubicBezTo>
                    <a:close/>
                  </a:path>
                </a:pathLst>
              </a:custGeom>
              <a:solidFill>
                <a:schemeClr val="fo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7" name="Freeform 15"/>
              <p:cNvSpPr>
                <a:spLocks/>
              </p:cNvSpPr>
              <p:nvPr/>
            </p:nvSpPr>
            <p:spPr bwMode="ltGray">
              <a:xfrm rot="-5400000">
                <a:off x="2330"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8" name="Freeform 16"/>
              <p:cNvSpPr>
                <a:spLocks/>
              </p:cNvSpPr>
              <p:nvPr/>
            </p:nvSpPr>
            <p:spPr bwMode="ltGray">
              <a:xfrm rot="-5400000">
                <a:off x="2043"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89" name="Freeform 17"/>
              <p:cNvSpPr>
                <a:spLocks/>
              </p:cNvSpPr>
              <p:nvPr/>
            </p:nvSpPr>
            <p:spPr bwMode="ltGray">
              <a:xfrm rot="-5400000">
                <a:off x="4077" y="1669"/>
                <a:ext cx="624" cy="421"/>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cubicBezTo>
                      <a:pt x="0" y="0"/>
                      <a:pt x="0" y="272"/>
                      <a:pt x="0" y="272"/>
                    </a:cubicBezTo>
                    <a:cubicBezTo>
                      <a:pt x="432" y="224"/>
                      <a:pt x="520" y="317"/>
                      <a:pt x="624" y="272"/>
                    </a:cubicBezTo>
                    <a:lnTo>
                      <a:pt x="624" y="0"/>
                    </a:lnTo>
                    <a:lnTo>
                      <a:pt x="0" y="0"/>
                    </a:lnTo>
                    <a:close/>
                  </a:path>
                </a:pathLst>
              </a:custGeom>
              <a:solidFill>
                <a:schemeClr val="hlink"/>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0" name="Freeform 18"/>
              <p:cNvSpPr>
                <a:spLocks/>
              </p:cNvSpPr>
              <p:nvPr/>
            </p:nvSpPr>
            <p:spPr bwMode="ltGray">
              <a:xfrm rot="-5400000">
                <a:off x="3736" y="1669"/>
                <a:ext cx="624" cy="422"/>
              </a:xfrm>
              <a:custGeom>
                <a:avLst/>
                <a:gdLst>
                  <a:gd name="T0" fmla="*/ 0 w 624"/>
                  <a:gd name="T1" fmla="*/ 0 h 317"/>
                  <a:gd name="T2" fmla="*/ 0 w 624"/>
                  <a:gd name="T3" fmla="*/ 272 h 317"/>
                  <a:gd name="T4" fmla="*/ 624 w 624"/>
                  <a:gd name="T5" fmla="*/ 272 h 317"/>
                  <a:gd name="T6" fmla="*/ 624 w 624"/>
                  <a:gd name="T7" fmla="*/ 0 h 317"/>
                  <a:gd name="T8" fmla="*/ 0 w 624"/>
                  <a:gd name="T9" fmla="*/ 0 h 317"/>
                </a:gdLst>
                <a:ahLst/>
                <a:cxnLst>
                  <a:cxn ang="0">
                    <a:pos x="T0" y="T1"/>
                  </a:cxn>
                  <a:cxn ang="0">
                    <a:pos x="T2" y="T3"/>
                  </a:cxn>
                  <a:cxn ang="0">
                    <a:pos x="T4" y="T5"/>
                  </a:cxn>
                  <a:cxn ang="0">
                    <a:pos x="T6" y="T7"/>
                  </a:cxn>
                  <a:cxn ang="0">
                    <a:pos x="T8" y="T9"/>
                  </a:cxn>
                </a:cxnLst>
                <a:rect l="0" t="0" r="r" b="b"/>
                <a:pathLst>
                  <a:path w="624" h="317">
                    <a:moveTo>
                      <a:pt x="0" y="0"/>
                    </a:moveTo>
                    <a:lnTo>
                      <a:pt x="0" y="272"/>
                    </a:lnTo>
                    <a:cubicBezTo>
                      <a:pt x="104" y="317"/>
                      <a:pt x="432" y="240"/>
                      <a:pt x="624" y="272"/>
                    </a:cubicBezTo>
                    <a:lnTo>
                      <a:pt x="624" y="0"/>
                    </a:lnTo>
                    <a:lnTo>
                      <a:pt x="0" y="0"/>
                    </a:ln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1" name="Freeform 19"/>
              <p:cNvSpPr>
                <a:spLocks/>
              </p:cNvSpPr>
              <p:nvPr/>
            </p:nvSpPr>
            <p:spPr bwMode="ltGray">
              <a:xfrm rot="-5400000">
                <a:off x="4584" y="1747"/>
                <a:ext cx="624" cy="255"/>
              </a:xfrm>
              <a:custGeom>
                <a:avLst/>
                <a:gdLst>
                  <a:gd name="T0" fmla="*/ 0 w 624"/>
                  <a:gd name="T1" fmla="*/ 53 h 370"/>
                  <a:gd name="T2" fmla="*/ 0 w 624"/>
                  <a:gd name="T3" fmla="*/ 325 h 370"/>
                  <a:gd name="T4" fmla="*/ 624 w 624"/>
                  <a:gd name="T5" fmla="*/ 325 h 370"/>
                  <a:gd name="T6" fmla="*/ 624 w 624"/>
                  <a:gd name="T7" fmla="*/ 53 h 370"/>
                  <a:gd name="T8" fmla="*/ 384 w 624"/>
                  <a:gd name="T9" fmla="*/ 8 h 370"/>
                  <a:gd name="T10" fmla="*/ 0 w 624"/>
                  <a:gd name="T11" fmla="*/ 53 h 370"/>
                </a:gdLst>
                <a:ahLst/>
                <a:cxnLst>
                  <a:cxn ang="0">
                    <a:pos x="T0" y="T1"/>
                  </a:cxn>
                  <a:cxn ang="0">
                    <a:pos x="T2" y="T3"/>
                  </a:cxn>
                  <a:cxn ang="0">
                    <a:pos x="T4" y="T5"/>
                  </a:cxn>
                  <a:cxn ang="0">
                    <a:pos x="T6" y="T7"/>
                  </a:cxn>
                  <a:cxn ang="0">
                    <a:pos x="T8" y="T9"/>
                  </a:cxn>
                  <a:cxn ang="0">
                    <a:pos x="T10" y="T11"/>
                  </a:cxn>
                </a:cxnLst>
                <a:rect l="0" t="0" r="r" b="b"/>
                <a:pathLst>
                  <a:path w="624" h="370">
                    <a:moveTo>
                      <a:pt x="0" y="53"/>
                    </a:moveTo>
                    <a:lnTo>
                      <a:pt x="0" y="325"/>
                    </a:lnTo>
                    <a:cubicBezTo>
                      <a:pt x="104" y="370"/>
                      <a:pt x="520" y="370"/>
                      <a:pt x="624" y="325"/>
                    </a:cubicBezTo>
                    <a:lnTo>
                      <a:pt x="624" y="53"/>
                    </a:lnTo>
                    <a:cubicBezTo>
                      <a:pt x="584" y="0"/>
                      <a:pt x="488" y="8"/>
                      <a:pt x="384" y="8"/>
                    </a:cubicBezTo>
                    <a:cubicBezTo>
                      <a:pt x="280" y="8"/>
                      <a:pt x="80" y="44"/>
                      <a:pt x="0" y="53"/>
                    </a:cubicBezTo>
                    <a:close/>
                  </a:path>
                </a:pathLst>
              </a:custGeom>
              <a:solidFill>
                <a:schemeClr val="folHlink"/>
              </a:solidFill>
              <a:ln>
                <a:noFill/>
              </a:ln>
              <a:extLst>
                <a:ext uri="{91240B29-F687-4F45-9708-019B960494DF}">
                  <a14:hiddenLine xmlns:a14="http://schemas.microsoft.com/office/drawing/2010/main" w="9525">
                    <a:solidFill>
                      <a:schemeClr val="tx2"/>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2" name="Freeform 20"/>
              <p:cNvSpPr>
                <a:spLocks/>
              </p:cNvSpPr>
              <p:nvPr/>
            </p:nvSpPr>
            <p:spPr bwMode="ltGray">
              <a:xfrm>
                <a:off x="5469" y="1562"/>
                <a:ext cx="291" cy="625"/>
              </a:xfrm>
              <a:custGeom>
                <a:avLst/>
                <a:gdLst>
                  <a:gd name="T0" fmla="*/ 0 w 291"/>
                  <a:gd name="T1" fmla="*/ 624 h 625"/>
                  <a:gd name="T2" fmla="*/ 291 w 291"/>
                  <a:gd name="T3" fmla="*/ 625 h 625"/>
                  <a:gd name="T4" fmla="*/ 291 w 291"/>
                  <a:gd name="T5" fmla="*/ 6 h 625"/>
                  <a:gd name="T6" fmla="*/ 0 w 291"/>
                  <a:gd name="T7" fmla="*/ 0 h 625"/>
                  <a:gd name="T8" fmla="*/ 0 w 291"/>
                  <a:gd name="T9" fmla="*/ 624 h 625"/>
                </a:gdLst>
                <a:ahLst/>
                <a:cxnLst>
                  <a:cxn ang="0">
                    <a:pos x="T0" y="T1"/>
                  </a:cxn>
                  <a:cxn ang="0">
                    <a:pos x="T2" y="T3"/>
                  </a:cxn>
                  <a:cxn ang="0">
                    <a:pos x="T4" y="T5"/>
                  </a:cxn>
                  <a:cxn ang="0">
                    <a:pos x="T6" y="T7"/>
                  </a:cxn>
                  <a:cxn ang="0">
                    <a:pos x="T8" y="T9"/>
                  </a:cxn>
                </a:cxnLst>
                <a:rect l="0" t="0" r="r" b="b"/>
                <a:pathLst>
                  <a:path w="291" h="625">
                    <a:moveTo>
                      <a:pt x="0" y="624"/>
                    </a:moveTo>
                    <a:lnTo>
                      <a:pt x="291" y="625"/>
                    </a:lnTo>
                    <a:lnTo>
                      <a:pt x="291" y="6"/>
                    </a:lnTo>
                    <a:lnTo>
                      <a:pt x="0" y="0"/>
                    </a:lnTo>
                    <a:cubicBezTo>
                      <a:pt x="39" y="384"/>
                      <a:pt x="0" y="494"/>
                      <a:pt x="0" y="624"/>
                    </a:cubicBezTo>
                    <a:close/>
                  </a:path>
                </a:pathLst>
              </a:custGeom>
              <a:solidFill>
                <a:schemeClr val="tx1"/>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3" name="Freeform 21"/>
              <p:cNvSpPr>
                <a:spLocks/>
              </p:cNvSpPr>
              <p:nvPr/>
            </p:nvSpPr>
            <p:spPr bwMode="ltGray">
              <a:xfrm rot="-5400000">
                <a:off x="5084" y="1694"/>
                <a:ext cx="624" cy="361"/>
              </a:xfrm>
              <a:custGeom>
                <a:avLst/>
                <a:gdLst>
                  <a:gd name="T0" fmla="*/ 0 w 624"/>
                  <a:gd name="T1" fmla="*/ 0 h 272"/>
                  <a:gd name="T2" fmla="*/ 0 w 624"/>
                  <a:gd name="T3" fmla="*/ 272 h 272"/>
                  <a:gd name="T4" fmla="*/ 240 w 624"/>
                  <a:gd name="T5" fmla="*/ 240 h 272"/>
                  <a:gd name="T6" fmla="*/ 624 w 624"/>
                  <a:gd name="T7" fmla="*/ 272 h 272"/>
                  <a:gd name="T8" fmla="*/ 624 w 624"/>
                  <a:gd name="T9" fmla="*/ 0 h 272"/>
                  <a:gd name="T10" fmla="*/ 0 w 624"/>
                  <a:gd name="T11" fmla="*/ 0 h 272"/>
                </a:gdLst>
                <a:ahLst/>
                <a:cxnLst>
                  <a:cxn ang="0">
                    <a:pos x="T0" y="T1"/>
                  </a:cxn>
                  <a:cxn ang="0">
                    <a:pos x="T2" y="T3"/>
                  </a:cxn>
                  <a:cxn ang="0">
                    <a:pos x="T4" y="T5"/>
                  </a:cxn>
                  <a:cxn ang="0">
                    <a:pos x="T6" y="T7"/>
                  </a:cxn>
                  <a:cxn ang="0">
                    <a:pos x="T8" y="T9"/>
                  </a:cxn>
                  <a:cxn ang="0">
                    <a:pos x="T10" y="T11"/>
                  </a:cxn>
                </a:cxnLst>
                <a:rect l="0" t="0" r="r" b="b"/>
                <a:pathLst>
                  <a:path w="624" h="272">
                    <a:moveTo>
                      <a:pt x="0" y="0"/>
                    </a:moveTo>
                    <a:cubicBezTo>
                      <a:pt x="0" y="0"/>
                      <a:pt x="0" y="272"/>
                      <a:pt x="0" y="272"/>
                    </a:cubicBezTo>
                    <a:cubicBezTo>
                      <a:pt x="96" y="240"/>
                      <a:pt x="136" y="240"/>
                      <a:pt x="240" y="240"/>
                    </a:cubicBezTo>
                    <a:cubicBezTo>
                      <a:pt x="344" y="240"/>
                      <a:pt x="528" y="272"/>
                      <a:pt x="624" y="272"/>
                    </a:cubicBezTo>
                    <a:lnTo>
                      <a:pt x="624" y="0"/>
                    </a:lnTo>
                    <a:lnTo>
                      <a:pt x="0" y="0"/>
                    </a:lnTo>
                    <a:close/>
                  </a:path>
                </a:pathLst>
              </a:custGeom>
              <a:solidFill>
                <a:schemeClr val="accent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4" name="Freeform 22"/>
              <p:cNvSpPr>
                <a:spLocks/>
              </p:cNvSpPr>
              <p:nvPr/>
            </p:nvSpPr>
            <p:spPr bwMode="ltGray">
              <a:xfrm rot="-5400000">
                <a:off x="4797" y="1721"/>
                <a:ext cx="632" cy="316"/>
              </a:xfrm>
              <a:custGeom>
                <a:avLst/>
                <a:gdLst>
                  <a:gd name="T0" fmla="*/ 8 w 632"/>
                  <a:gd name="T1" fmla="*/ 45 h 362"/>
                  <a:gd name="T2" fmla="*/ 8 w 632"/>
                  <a:gd name="T3" fmla="*/ 317 h 362"/>
                  <a:gd name="T4" fmla="*/ 248 w 632"/>
                  <a:gd name="T5" fmla="*/ 317 h 362"/>
                  <a:gd name="T6" fmla="*/ 632 w 632"/>
                  <a:gd name="T7" fmla="*/ 317 h 362"/>
                  <a:gd name="T8" fmla="*/ 632 w 632"/>
                  <a:gd name="T9" fmla="*/ 45 h 362"/>
                  <a:gd name="T10" fmla="*/ 104 w 632"/>
                  <a:gd name="T11" fmla="*/ 45 h 362"/>
                  <a:gd name="T12" fmla="*/ 8 w 632"/>
                  <a:gd name="T13" fmla="*/ 45 h 362"/>
                </a:gdLst>
                <a:ahLst/>
                <a:cxnLst>
                  <a:cxn ang="0">
                    <a:pos x="T0" y="T1"/>
                  </a:cxn>
                  <a:cxn ang="0">
                    <a:pos x="T2" y="T3"/>
                  </a:cxn>
                  <a:cxn ang="0">
                    <a:pos x="T4" y="T5"/>
                  </a:cxn>
                  <a:cxn ang="0">
                    <a:pos x="T6" y="T7"/>
                  </a:cxn>
                  <a:cxn ang="0">
                    <a:pos x="T8" y="T9"/>
                  </a:cxn>
                  <a:cxn ang="0">
                    <a:pos x="T10" y="T11"/>
                  </a:cxn>
                  <a:cxn ang="0">
                    <a:pos x="T12" y="T13"/>
                  </a:cxn>
                </a:cxnLst>
                <a:rect l="0" t="0" r="r" b="b"/>
                <a:pathLst>
                  <a:path w="632" h="362">
                    <a:moveTo>
                      <a:pt x="8" y="45"/>
                    </a:moveTo>
                    <a:lnTo>
                      <a:pt x="8" y="317"/>
                    </a:lnTo>
                    <a:cubicBezTo>
                      <a:pt x="48" y="362"/>
                      <a:pt x="144" y="317"/>
                      <a:pt x="248" y="317"/>
                    </a:cubicBezTo>
                    <a:cubicBezTo>
                      <a:pt x="352" y="317"/>
                      <a:pt x="568" y="362"/>
                      <a:pt x="632" y="317"/>
                    </a:cubicBezTo>
                    <a:lnTo>
                      <a:pt x="632" y="45"/>
                    </a:lnTo>
                    <a:cubicBezTo>
                      <a:pt x="544" y="0"/>
                      <a:pt x="208" y="45"/>
                      <a:pt x="104" y="45"/>
                    </a:cubicBezTo>
                    <a:cubicBezTo>
                      <a:pt x="0" y="45"/>
                      <a:pt x="28" y="45"/>
                      <a:pt x="8" y="45"/>
                    </a:cubicBezTo>
                    <a:close/>
                  </a:path>
                </a:pathLst>
              </a:custGeom>
              <a:solidFill>
                <a:schemeClr val="tx2"/>
              </a:solidFill>
              <a:ln>
                <a:noFill/>
              </a:ln>
              <a:extLst>
                <a:ext uri="{91240B29-F687-4F45-9708-019B960494DF}">
                  <a14:hiddenLine xmlns:a14="http://schemas.microsoft.com/office/drawing/2010/main" w="9525">
                    <a:solidFill>
                      <a:schemeClr val="tx1"/>
                    </a:solidFill>
                    <a:round/>
                    <a:headEnd/>
                    <a:tailEnd/>
                  </a14:hiddenLine>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5" name="Freeform 23"/>
            <p:cNvSpPr>
              <a:spLocks/>
            </p:cNvSpPr>
            <p:nvPr/>
          </p:nvSpPr>
          <p:spPr bwMode="ltGray">
            <a:xfrm rot="16200000" flipH="1">
              <a:off x="-1954" y="1951"/>
              <a:ext cx="4320" cy="412"/>
            </a:xfrm>
            <a:custGeom>
              <a:avLst/>
              <a:gdLst>
                <a:gd name="T0" fmla="*/ 0 w 5762"/>
                <a:gd name="T1" fmla="*/ 196 h 385"/>
                <a:gd name="T2" fmla="*/ 5762 w 5762"/>
                <a:gd name="T3" fmla="*/ 188 h 385"/>
                <a:gd name="T4" fmla="*/ 5762 w 5762"/>
                <a:gd name="T5" fmla="*/ 4 h 385"/>
                <a:gd name="T6" fmla="*/ 0 w 5762"/>
                <a:gd name="T7" fmla="*/ 0 h 385"/>
                <a:gd name="T8" fmla="*/ 0 w 5762"/>
                <a:gd name="T9" fmla="*/ 196 h 385"/>
              </a:gdLst>
              <a:ahLst/>
              <a:cxnLst>
                <a:cxn ang="0">
                  <a:pos x="T0" y="T1"/>
                </a:cxn>
                <a:cxn ang="0">
                  <a:pos x="T2" y="T3"/>
                </a:cxn>
                <a:cxn ang="0">
                  <a:pos x="T4" y="T5"/>
                </a:cxn>
                <a:cxn ang="0">
                  <a:pos x="T6" y="T7"/>
                </a:cxn>
                <a:cxn ang="0">
                  <a:pos x="T8" y="T9"/>
                </a:cxn>
              </a:cxnLst>
              <a:rect l="0" t="0" r="r" b="b"/>
              <a:pathLst>
                <a:path w="5762" h="385">
                  <a:moveTo>
                    <a:pt x="0" y="196"/>
                  </a:moveTo>
                  <a:cubicBezTo>
                    <a:pt x="1667" y="385"/>
                    <a:pt x="2275" y="93"/>
                    <a:pt x="5762" y="188"/>
                  </a:cubicBezTo>
                  <a:lnTo>
                    <a:pt x="5762" y="4"/>
                  </a:lnTo>
                  <a:lnTo>
                    <a:pt x="0" y="0"/>
                  </a:lnTo>
                  <a:lnTo>
                    <a:pt x="0" y="196"/>
                  </a:lnTo>
                  <a:close/>
                </a:path>
              </a:pathLst>
            </a:custGeom>
            <a:gradFill rotWithShape="0">
              <a:gsLst>
                <a:gs pos="0">
                  <a:schemeClr val="bg1"/>
                </a:gs>
                <a:gs pos="100000">
                  <a:srgbClr val="767676"/>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sp>
          <p:nvSpPr>
            <p:cNvPr id="3096" name="Freeform 24"/>
            <p:cNvSpPr>
              <a:spLocks/>
            </p:cNvSpPr>
            <p:nvPr/>
          </p:nvSpPr>
          <p:spPr bwMode="ltGray">
            <a:xfrm rot="16200000" flipH="1">
              <a:off x="-1584" y="2062"/>
              <a:ext cx="4319" cy="189"/>
            </a:xfrm>
            <a:custGeom>
              <a:avLst/>
              <a:gdLst>
                <a:gd name="T0" fmla="*/ 0 w 5761"/>
                <a:gd name="T1" fmla="*/ 28 h 189"/>
                <a:gd name="T2" fmla="*/ 5761 w 5761"/>
                <a:gd name="T3" fmla="*/ 0 h 189"/>
                <a:gd name="T4" fmla="*/ 5761 w 5761"/>
                <a:gd name="T5" fmla="*/ 189 h 189"/>
                <a:gd name="T6" fmla="*/ 1 w 5761"/>
                <a:gd name="T7" fmla="*/ 189 h 189"/>
                <a:gd name="T8" fmla="*/ 0 w 5761"/>
                <a:gd name="T9" fmla="*/ 28 h 189"/>
              </a:gdLst>
              <a:ahLst/>
              <a:cxnLst>
                <a:cxn ang="0">
                  <a:pos x="T0" y="T1"/>
                </a:cxn>
                <a:cxn ang="0">
                  <a:pos x="T2" y="T3"/>
                </a:cxn>
                <a:cxn ang="0">
                  <a:pos x="T4" y="T5"/>
                </a:cxn>
                <a:cxn ang="0">
                  <a:pos x="T6" y="T7"/>
                </a:cxn>
                <a:cxn ang="0">
                  <a:pos x="T8" y="T9"/>
                </a:cxn>
              </a:cxnLst>
              <a:rect l="0" t="0" r="r" b="b"/>
              <a:pathLst>
                <a:path w="5761" h="189">
                  <a:moveTo>
                    <a:pt x="0" y="28"/>
                  </a:moveTo>
                  <a:cubicBezTo>
                    <a:pt x="961" y="0"/>
                    <a:pt x="4971" y="161"/>
                    <a:pt x="5761" y="0"/>
                  </a:cubicBezTo>
                  <a:lnTo>
                    <a:pt x="5761" y="189"/>
                  </a:lnTo>
                  <a:lnTo>
                    <a:pt x="1" y="189"/>
                  </a:lnTo>
                  <a:lnTo>
                    <a:pt x="0" y="28"/>
                  </a:lnTo>
                  <a:close/>
                </a:path>
              </a:pathLst>
            </a:custGeom>
            <a:gradFill rotWithShape="0">
              <a:gsLst>
                <a:gs pos="0">
                  <a:srgbClr val="767676"/>
                </a:gs>
                <a:gs pos="100000">
                  <a:schemeClr val="bg1"/>
                </a:gs>
              </a:gsLst>
              <a:lin ang="0" scaled="1"/>
            </a:gradFill>
            <a:ln>
              <a:noFill/>
            </a:ln>
            <a:effectLst/>
            <a:extLst>
              <a:ext uri="{91240B29-F687-4F45-9708-019B960494DF}">
                <a14:hiddenLine xmlns:a14="http://schemas.microsoft.com/office/drawing/2010/main" w="9525" cap="flat">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fontAlgn="base">
                <a:spcBef>
                  <a:spcPct val="0"/>
                </a:spcBef>
                <a:spcAft>
                  <a:spcPct val="0"/>
                </a:spcAft>
              </a:pPr>
              <a:endParaRPr lang="en-US" sz="2400" smtClean="0">
                <a:solidFill>
                  <a:srgbClr val="000000"/>
                </a:solidFill>
                <a:latin typeface="Times New Roman" pitchFamily="18" charset="0"/>
              </a:endParaRPr>
            </a:p>
          </p:txBody>
        </p:sp>
      </p:grpSp>
      <p:sp>
        <p:nvSpPr>
          <p:cNvPr id="3097" name="Rectangle 25"/>
          <p:cNvSpPr>
            <a:spLocks noGrp="1" noChangeArrowheads="1"/>
          </p:cNvSpPr>
          <p:nvPr>
            <p:ph type="title"/>
          </p:nvPr>
        </p:nvSpPr>
        <p:spPr bwMode="auto">
          <a:xfrm>
            <a:off x="1173163" y="45720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98" name="Rectangle 26"/>
          <p:cNvSpPr>
            <a:spLocks noGrp="1" noChangeArrowheads="1"/>
          </p:cNvSpPr>
          <p:nvPr>
            <p:ph type="body" idx="1"/>
          </p:nvPr>
        </p:nvSpPr>
        <p:spPr bwMode="auto">
          <a:xfrm>
            <a:off x="1173163" y="1981200"/>
            <a:ext cx="7772400" cy="411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99" name="Rectangle 27"/>
          <p:cNvSpPr>
            <a:spLocks noGrp="1" noChangeArrowheads="1"/>
          </p:cNvSpPr>
          <p:nvPr>
            <p:ph type="dt" sz="half" idx="2"/>
          </p:nvPr>
        </p:nvSpPr>
        <p:spPr bwMode="auto">
          <a:xfrm>
            <a:off x="1173163" y="6265863"/>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spcBef>
                <a:spcPct val="50000"/>
              </a:spcBef>
              <a:defRPr sz="1400">
                <a:latin typeface="+mn-lt"/>
              </a:defRPr>
            </a:lvl1pPr>
          </a:lstStyle>
          <a:p>
            <a:pPr fontAlgn="base">
              <a:spcAft>
                <a:spcPct val="0"/>
              </a:spcAft>
            </a:pPr>
            <a:endParaRPr lang="en-US" smtClean="0">
              <a:solidFill>
                <a:srgbClr val="000000"/>
              </a:solidFill>
            </a:endParaRPr>
          </a:p>
        </p:txBody>
      </p:sp>
      <p:sp>
        <p:nvSpPr>
          <p:cNvPr id="3100" name="Rectangle 28"/>
          <p:cNvSpPr>
            <a:spLocks noGrp="1" noChangeArrowheads="1"/>
          </p:cNvSpPr>
          <p:nvPr>
            <p:ph type="ftr" sz="quarter" idx="3"/>
          </p:nvPr>
        </p:nvSpPr>
        <p:spPr bwMode="auto">
          <a:xfrm>
            <a:off x="3581400" y="6248400"/>
            <a:ext cx="28956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ctr">
              <a:spcBef>
                <a:spcPct val="50000"/>
              </a:spcBef>
              <a:defRPr sz="1400">
                <a:latin typeface="+mn-lt"/>
              </a:defRPr>
            </a:lvl1pPr>
          </a:lstStyle>
          <a:p>
            <a:pPr fontAlgn="base">
              <a:spcAft>
                <a:spcPct val="0"/>
              </a:spcAft>
            </a:pPr>
            <a:endParaRPr lang="en-US" smtClean="0">
              <a:solidFill>
                <a:srgbClr val="000000"/>
              </a:solidFill>
            </a:endParaRPr>
          </a:p>
        </p:txBody>
      </p:sp>
      <p:sp>
        <p:nvSpPr>
          <p:cNvPr id="3101" name="Rectangle 29"/>
          <p:cNvSpPr>
            <a:spLocks noGrp="1" noChangeArrowheads="1"/>
          </p:cNvSpPr>
          <p:nvPr>
            <p:ph type="sldNum" sz="quarter" idx="4"/>
          </p:nvPr>
        </p:nvSpPr>
        <p:spPr bwMode="auto">
          <a:xfrm>
            <a:off x="7010400" y="6248400"/>
            <a:ext cx="1905000" cy="457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spcBef>
                <a:spcPct val="50000"/>
              </a:spcBef>
              <a:defRPr sz="1400">
                <a:latin typeface="+mn-lt"/>
              </a:defRPr>
            </a:lvl1pPr>
          </a:lstStyle>
          <a:p>
            <a:pPr fontAlgn="base">
              <a:spcAft>
                <a:spcPct val="0"/>
              </a:spcAft>
            </a:pPr>
            <a:fld id="{2A5DBDCE-CB27-4C2A-8850-0231848D0897}" type="slidenum">
              <a:rPr lang="en-US" smtClean="0">
                <a:solidFill>
                  <a:srgbClr val="000000"/>
                </a:solidFill>
              </a:rPr>
              <a:pPr fontAlgn="base">
                <a:spcAft>
                  <a:spcPct val="0"/>
                </a:spcAft>
              </a:pPr>
              <a:t>‹#›</a:t>
            </a:fld>
            <a:endParaRPr lang="en-US" smtClean="0">
              <a:solidFill>
                <a:srgbClr val="000000"/>
              </a:solidFill>
            </a:endParaRPr>
          </a:p>
        </p:txBody>
      </p:sp>
    </p:spTree>
    <p:extLst>
      <p:ext uri="{BB962C8B-B14F-4D97-AF65-F5344CB8AC3E}">
        <p14:creationId xmlns:p14="http://schemas.microsoft.com/office/powerpoint/2010/main" val="3589668294"/>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accent1"/>
        </a:buClr>
        <a:buSzPct val="80000"/>
        <a:buFont typeface="Wingdings" pitchFamily="2" charset="2"/>
        <a:buChar char="n"/>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4.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1066800" y="2286000"/>
            <a:ext cx="7772400" cy="1143000"/>
          </a:xfrm>
        </p:spPr>
        <p:txBody>
          <a:bodyPr/>
          <a:lstStyle/>
          <a:p>
            <a:pPr algn="ctr"/>
            <a:r>
              <a:rPr lang="en-GB" dirty="0"/>
              <a:t>Data Structures and </a:t>
            </a:r>
            <a:r>
              <a:rPr lang="en-GB" dirty="0" smtClean="0"/>
              <a:t>Algorithms</a:t>
            </a:r>
            <a:br>
              <a:rPr lang="en-GB" dirty="0" smtClean="0"/>
            </a:br>
            <a:r>
              <a:rPr lang="en-GB" dirty="0" smtClean="0"/>
              <a:t>IT12112 </a:t>
            </a:r>
            <a:endParaRPr lang="en-GB" dirty="0"/>
          </a:p>
        </p:txBody>
      </p:sp>
      <p:sp>
        <p:nvSpPr>
          <p:cNvPr id="3" name="TextBox 2"/>
          <p:cNvSpPr txBox="1"/>
          <p:nvPr/>
        </p:nvSpPr>
        <p:spPr>
          <a:xfrm>
            <a:off x="6019800" y="4495800"/>
            <a:ext cx="2362200" cy="584775"/>
          </a:xfrm>
          <a:prstGeom prst="rect">
            <a:avLst/>
          </a:prstGeom>
          <a:noFill/>
        </p:spPr>
        <p:txBody>
          <a:bodyPr wrap="square" rtlCol="0">
            <a:spAutoFit/>
          </a:bodyPr>
          <a:lstStyle/>
          <a:p>
            <a:r>
              <a:rPr lang="en-US" sz="3200" dirty="0" smtClean="0">
                <a:solidFill>
                  <a:schemeClr val="accent2">
                    <a:lumMod val="75000"/>
                  </a:schemeClr>
                </a:solidFill>
              </a:rPr>
              <a:t>Lecture 03</a:t>
            </a:r>
            <a:endParaRPr lang="en-US" sz="3200" dirty="0">
              <a:solidFill>
                <a:schemeClr val="accent2">
                  <a:lumMod val="75000"/>
                </a:schemeClr>
              </a:solidFill>
            </a:endParaRPr>
          </a:p>
        </p:txBody>
      </p:sp>
      <p:sp>
        <p:nvSpPr>
          <p:cNvPr id="2" name="TextBox 1"/>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
          <p:cNvSpPr>
            <a:spLocks noGrp="1" noChangeArrowheads="1"/>
          </p:cNvSpPr>
          <p:nvPr>
            <p:ph type="title"/>
          </p:nvPr>
        </p:nvSpPr>
        <p:spPr>
          <a:xfrm>
            <a:off x="914400" y="0"/>
            <a:ext cx="8229600" cy="1435100"/>
          </a:xfrm>
        </p:spPr>
        <p:txBody>
          <a:bodyPr wrap="square" lIns="91440" tIns="45720" rIns="91440" bIns="45720" numCol="1" anchorCtr="0" compatLnSpc="1">
            <a:prstTxWarp prst="textNoShape">
              <a:avLst/>
            </a:prstTxWarp>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t>Dynamic application				(Linked list based)</a:t>
            </a:r>
            <a:r>
              <a:rPr lang="ar-SA" dirty="0" smtClean="0">
                <a:cs typeface="Arial" pitchFamily="34" charset="0"/>
              </a:rPr>
              <a:t>‏</a:t>
            </a:r>
            <a:endParaRPr lang="en-GB" dirty="0" smtClean="0"/>
          </a:p>
        </p:txBody>
      </p:sp>
      <p:sp>
        <p:nvSpPr>
          <p:cNvPr id="30723" name="Rectangle 2"/>
          <p:cNvSpPr>
            <a:spLocks noGrp="1" noChangeArrowheads="1"/>
          </p:cNvSpPr>
          <p:nvPr>
            <p:ph type="body" idx="1"/>
          </p:nvPr>
        </p:nvSpPr>
        <p:spPr>
          <a:xfrm>
            <a:off x="1143000" y="1828800"/>
            <a:ext cx="7772400" cy="4114800"/>
          </a:xfrm>
        </p:spPr>
        <p:txBody>
          <a:bodyPr/>
          <a:lstStyle/>
          <a:p>
            <a:pPr marL="101600" indent="33338">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Lst>
            </a:pPr>
            <a:r>
              <a:rPr lang="en-GB" dirty="0" smtClean="0"/>
              <a:t>The linked list is a very flexible dynamic data structure: items may be added to it or deleted from it at will. </a:t>
            </a:r>
          </a:p>
          <a:p>
            <a:pPr marL="101600" indent="33338">
              <a:tabLst>
                <a:tab pos="215900" algn="l"/>
                <a:tab pos="673100" algn="l"/>
                <a:tab pos="1130300" algn="l"/>
                <a:tab pos="1587500" algn="l"/>
                <a:tab pos="2044700" algn="l"/>
                <a:tab pos="2501900" algn="l"/>
                <a:tab pos="2959100" algn="l"/>
                <a:tab pos="3416300" algn="l"/>
                <a:tab pos="3873500" algn="l"/>
                <a:tab pos="4330700" algn="l"/>
                <a:tab pos="4787900" algn="l"/>
                <a:tab pos="5245100" algn="l"/>
                <a:tab pos="5702300" algn="l"/>
                <a:tab pos="6159500" algn="l"/>
                <a:tab pos="6616700" algn="l"/>
                <a:tab pos="7073900" algn="l"/>
                <a:tab pos="7531100" algn="l"/>
                <a:tab pos="7988300" algn="l"/>
                <a:tab pos="8445500" algn="l"/>
                <a:tab pos="8902700" algn="l"/>
              </a:tabLst>
            </a:pPr>
            <a:r>
              <a:rPr lang="en-GB" dirty="0" smtClean="0"/>
              <a:t>A programmer need not worry about how many items a program will have to accommodate.</a:t>
            </a:r>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p:cNvSpPr>
            <a:spLocks noGrp="1" noChangeArrowheads="1"/>
          </p:cNvSpPr>
          <p:nvPr>
            <p:ph type="title"/>
          </p:nvPr>
        </p:nvSpPr>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t>Array implementation of Stacks</a:t>
            </a:r>
          </a:p>
        </p:txBody>
      </p:sp>
      <p:sp>
        <p:nvSpPr>
          <p:cNvPr id="32771" name="Rectangle 2"/>
          <p:cNvSpPr>
            <a:spLocks noGrp="1" noChangeArrowheads="1"/>
          </p:cNvSpPr>
          <p:nvPr>
            <p:ph type="body" idx="1"/>
          </p:nvPr>
        </p:nvSpPr>
        <p:spPr/>
        <p:txBody>
          <a:bodyPr/>
          <a:lstStyle/>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A stack can be implemented with an array and an integer. The integer </a:t>
            </a:r>
            <a:r>
              <a:rPr lang="en-GB" b="1" i="1" u="sng" smtClean="0"/>
              <a:t>top</a:t>
            </a:r>
            <a:r>
              <a:rPr lang="en-GB" smtClean="0"/>
              <a:t> (Top of stack) provides the array index of the top element of the stack. </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Thus if </a:t>
            </a:r>
            <a:r>
              <a:rPr lang="en-GB" b="1" i="1" u="sng" smtClean="0"/>
              <a:t>top</a:t>
            </a:r>
            <a:r>
              <a:rPr lang="en-GB" smtClean="0"/>
              <a:t> is –1, the stack is empty.</a:t>
            </a:r>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mtClean="0"/>
              <a:t> </a:t>
            </a:r>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2"/>
          <p:cNvSpPr>
            <a:spLocks noGrp="1" noChangeArrowheads="1"/>
          </p:cNvSpPr>
          <p:nvPr>
            <p:ph type="body" idx="1"/>
          </p:nvPr>
        </p:nvSpPr>
        <p:spPr>
          <a:xfrm>
            <a:off x="1371600" y="304800"/>
            <a:ext cx="7772400" cy="6348413"/>
          </a:xfrm>
        </p:spPr>
        <p:txBody>
          <a:bodyPr/>
          <a:lstStyle/>
          <a:p>
            <a:r>
              <a:rPr lang="en-GB" sz="2800" dirty="0" smtClean="0"/>
              <a:t>A stack is generally implemented with only two principle operations (apart from a constructor and destructor methods): </a:t>
            </a:r>
          </a:p>
          <a:p>
            <a:pPr>
              <a:buClr>
                <a:srgbClr val="008000"/>
              </a:buClr>
              <a:buFont typeface="Arial" charset="0"/>
              <a:buNone/>
            </a:pPr>
            <a:r>
              <a:rPr lang="en-GB" sz="2800" dirty="0" smtClean="0">
                <a:solidFill>
                  <a:srgbClr val="008000"/>
                </a:solidFill>
              </a:rPr>
              <a:t>             Push :</a:t>
            </a:r>
            <a:r>
              <a:rPr lang="en-GB" sz="2800" dirty="0" smtClean="0"/>
              <a:t>adds an item to a stack</a:t>
            </a:r>
          </a:p>
          <a:p>
            <a:pPr>
              <a:buClr>
                <a:srgbClr val="008000"/>
              </a:buClr>
              <a:buFont typeface="Arial" charset="0"/>
              <a:buNone/>
            </a:pPr>
            <a:r>
              <a:rPr lang="en-GB" sz="2800" dirty="0" smtClean="0">
                <a:solidFill>
                  <a:srgbClr val="008000"/>
                </a:solidFill>
              </a:rPr>
              <a:t>             Pop   :</a:t>
            </a:r>
            <a:r>
              <a:rPr lang="en-GB" sz="2800" dirty="0" smtClean="0"/>
              <a:t>extracts the most recently </a:t>
            </a:r>
          </a:p>
          <a:p>
            <a:pPr>
              <a:buFont typeface="Arial" charset="0"/>
              <a:buNone/>
            </a:pPr>
            <a:r>
              <a:rPr lang="en-GB" sz="2800" dirty="0" smtClean="0"/>
              <a:t>                        pushed item from the stack</a:t>
            </a:r>
          </a:p>
          <a:p>
            <a:r>
              <a:rPr lang="en-GB" sz="2800" dirty="0" smtClean="0"/>
              <a:t>Other methods such as </a:t>
            </a:r>
          </a:p>
          <a:p>
            <a:pPr>
              <a:buClr>
                <a:srgbClr val="008000"/>
              </a:buClr>
              <a:buFont typeface="Arial" charset="0"/>
              <a:buNone/>
            </a:pPr>
            <a:r>
              <a:rPr lang="en-GB" sz="2800" dirty="0" smtClean="0">
                <a:solidFill>
                  <a:srgbClr val="008000"/>
                </a:solidFill>
              </a:rPr>
              <a:t>             top: </a:t>
            </a:r>
            <a:r>
              <a:rPr lang="en-GB" sz="2800" dirty="0" smtClean="0"/>
              <a:t>returns the item at the top     </a:t>
            </a:r>
            <a:r>
              <a:rPr lang="en-GB" sz="2800" i="1" dirty="0" smtClean="0"/>
              <a:t>without   removing it</a:t>
            </a:r>
            <a:r>
              <a:rPr lang="en-GB" sz="2800" dirty="0" smtClean="0"/>
              <a:t> </a:t>
            </a:r>
          </a:p>
          <a:p>
            <a:pPr>
              <a:buClr>
                <a:srgbClr val="008000"/>
              </a:buClr>
              <a:buFont typeface="Arial" charset="0"/>
              <a:buNone/>
            </a:pPr>
            <a:r>
              <a:rPr lang="en-GB" sz="2800" dirty="0" smtClean="0">
                <a:solidFill>
                  <a:srgbClr val="008000"/>
                </a:solidFill>
              </a:rPr>
              <a:t>             </a:t>
            </a:r>
            <a:r>
              <a:rPr lang="en-GB" sz="2800" dirty="0" err="1" smtClean="0">
                <a:solidFill>
                  <a:srgbClr val="008000"/>
                </a:solidFill>
              </a:rPr>
              <a:t>isempty</a:t>
            </a:r>
            <a:r>
              <a:rPr lang="en-GB" sz="2800" dirty="0" smtClean="0">
                <a:solidFill>
                  <a:srgbClr val="008000"/>
                </a:solidFill>
              </a:rPr>
              <a:t> :</a:t>
            </a:r>
            <a:r>
              <a:rPr lang="en-GB" sz="2800" dirty="0" smtClean="0"/>
              <a:t>determines whether the stack has  anything in it</a:t>
            </a:r>
          </a:p>
          <a:p>
            <a:pPr>
              <a:buFont typeface="Arial" charset="0"/>
              <a:buNone/>
            </a:pPr>
            <a:endParaRPr lang="en-GB" sz="2800" dirty="0" smtClean="0"/>
          </a:p>
          <a:p>
            <a:pPr>
              <a:buFont typeface="Arial" charset="0"/>
              <a:buNone/>
            </a:pPr>
            <a:endParaRPr lang="en-GB" sz="2800" dirty="0" smtClean="0"/>
          </a:p>
        </p:txBody>
      </p:sp>
      <p:sp>
        <p:nvSpPr>
          <p:cNvPr id="3" name="TextBox 2"/>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1676400" y="1219200"/>
            <a:ext cx="1371600" cy="2057400"/>
          </a:xfrm>
          <a:prstGeom prst="rect">
            <a:avLst/>
          </a:prstGeom>
          <a:solidFill>
            <a:srgbClr val="BBE0E3"/>
          </a:solidFill>
          <a:ln w="9360">
            <a:solidFill>
              <a:srgbClr val="000000"/>
            </a:solidFill>
            <a:miter lim="800000"/>
            <a:headEnd/>
            <a:tailEnd/>
          </a:ln>
        </p:spPr>
        <p:txBody>
          <a:bodyPr wrap="none" anchor="ctr"/>
          <a:lstStyle/>
          <a:p>
            <a:endParaRPr lang="en-US"/>
          </a:p>
        </p:txBody>
      </p:sp>
      <p:sp>
        <p:nvSpPr>
          <p:cNvPr id="34819" name="Rectangle 2"/>
          <p:cNvSpPr>
            <a:spLocks noChangeArrowheads="1"/>
          </p:cNvSpPr>
          <p:nvPr/>
        </p:nvSpPr>
        <p:spPr bwMode="auto">
          <a:xfrm>
            <a:off x="5029200" y="1295400"/>
            <a:ext cx="1371600" cy="2057400"/>
          </a:xfrm>
          <a:prstGeom prst="rect">
            <a:avLst/>
          </a:prstGeom>
          <a:solidFill>
            <a:srgbClr val="BBE0E3"/>
          </a:solidFill>
          <a:ln w="9360">
            <a:solidFill>
              <a:srgbClr val="000000"/>
            </a:solidFill>
            <a:miter lim="800000"/>
            <a:headEnd/>
            <a:tailEnd/>
          </a:ln>
        </p:spPr>
        <p:txBody>
          <a:bodyPr wrap="none" anchor="ctr"/>
          <a:lstStyle/>
          <a:p>
            <a:endParaRPr lang="en-US"/>
          </a:p>
        </p:txBody>
      </p:sp>
      <p:sp>
        <p:nvSpPr>
          <p:cNvPr id="34820" name="Rectangle 3"/>
          <p:cNvSpPr>
            <a:spLocks noChangeArrowheads="1"/>
          </p:cNvSpPr>
          <p:nvPr/>
        </p:nvSpPr>
        <p:spPr bwMode="auto">
          <a:xfrm>
            <a:off x="1752600" y="3886200"/>
            <a:ext cx="1371600" cy="2209800"/>
          </a:xfrm>
          <a:prstGeom prst="rect">
            <a:avLst/>
          </a:prstGeom>
          <a:solidFill>
            <a:srgbClr val="BBE0E3"/>
          </a:solidFill>
          <a:ln w="9360">
            <a:solidFill>
              <a:srgbClr val="000000"/>
            </a:solidFill>
            <a:miter lim="800000"/>
            <a:headEnd/>
            <a:tailEnd/>
          </a:ln>
        </p:spPr>
        <p:txBody>
          <a:bodyPr wrap="none" anchor="ctr"/>
          <a:lstStyle/>
          <a:p>
            <a:endParaRPr lang="en-US"/>
          </a:p>
        </p:txBody>
      </p:sp>
      <p:sp>
        <p:nvSpPr>
          <p:cNvPr id="34821" name="Rectangle 4"/>
          <p:cNvSpPr>
            <a:spLocks noChangeArrowheads="1"/>
          </p:cNvSpPr>
          <p:nvPr/>
        </p:nvSpPr>
        <p:spPr bwMode="auto">
          <a:xfrm>
            <a:off x="5257800" y="4038600"/>
            <a:ext cx="1371600" cy="2057400"/>
          </a:xfrm>
          <a:prstGeom prst="rect">
            <a:avLst/>
          </a:prstGeom>
          <a:solidFill>
            <a:srgbClr val="BBE0E3"/>
          </a:solidFill>
          <a:ln w="9360">
            <a:solidFill>
              <a:srgbClr val="000000"/>
            </a:solidFill>
            <a:miter lim="800000"/>
            <a:headEnd/>
            <a:tailEnd/>
          </a:ln>
        </p:spPr>
        <p:txBody>
          <a:bodyPr wrap="none" anchor="ctr"/>
          <a:lstStyle/>
          <a:p>
            <a:endParaRPr lang="en-US"/>
          </a:p>
        </p:txBody>
      </p:sp>
      <p:sp>
        <p:nvSpPr>
          <p:cNvPr id="34822" name="Line 5"/>
          <p:cNvSpPr>
            <a:spLocks noChangeShapeType="1"/>
          </p:cNvSpPr>
          <p:nvPr/>
        </p:nvSpPr>
        <p:spPr bwMode="auto">
          <a:xfrm>
            <a:off x="1752600" y="5105400"/>
            <a:ext cx="1371600" cy="1588"/>
          </a:xfrm>
          <a:prstGeom prst="line">
            <a:avLst/>
          </a:prstGeom>
          <a:noFill/>
          <a:ln w="9360">
            <a:solidFill>
              <a:srgbClr val="000000"/>
            </a:solidFill>
            <a:miter lim="800000"/>
            <a:headEnd/>
            <a:tailEnd/>
          </a:ln>
        </p:spPr>
        <p:txBody>
          <a:bodyPr/>
          <a:lstStyle/>
          <a:p>
            <a:endParaRPr lang="en-US"/>
          </a:p>
        </p:txBody>
      </p:sp>
      <p:sp>
        <p:nvSpPr>
          <p:cNvPr id="34823" name="Line 6"/>
          <p:cNvSpPr>
            <a:spLocks noChangeShapeType="1"/>
          </p:cNvSpPr>
          <p:nvPr/>
        </p:nvSpPr>
        <p:spPr bwMode="auto">
          <a:xfrm>
            <a:off x="1752600" y="4495800"/>
            <a:ext cx="1371600" cy="1588"/>
          </a:xfrm>
          <a:prstGeom prst="line">
            <a:avLst/>
          </a:prstGeom>
          <a:noFill/>
          <a:ln w="9360">
            <a:solidFill>
              <a:srgbClr val="000000"/>
            </a:solidFill>
            <a:miter lim="800000"/>
            <a:headEnd/>
            <a:tailEnd/>
          </a:ln>
        </p:spPr>
        <p:txBody>
          <a:bodyPr/>
          <a:lstStyle/>
          <a:p>
            <a:endParaRPr lang="en-US"/>
          </a:p>
        </p:txBody>
      </p:sp>
      <p:sp>
        <p:nvSpPr>
          <p:cNvPr id="34824" name="Line 7"/>
          <p:cNvSpPr>
            <a:spLocks noChangeShapeType="1"/>
          </p:cNvSpPr>
          <p:nvPr/>
        </p:nvSpPr>
        <p:spPr bwMode="auto">
          <a:xfrm>
            <a:off x="1752600" y="5715000"/>
            <a:ext cx="1371600" cy="1588"/>
          </a:xfrm>
          <a:prstGeom prst="line">
            <a:avLst/>
          </a:prstGeom>
          <a:noFill/>
          <a:ln w="9360">
            <a:solidFill>
              <a:srgbClr val="000000"/>
            </a:solidFill>
            <a:miter lim="800000"/>
            <a:headEnd/>
            <a:tailEnd/>
          </a:ln>
        </p:spPr>
        <p:txBody>
          <a:bodyPr/>
          <a:lstStyle/>
          <a:p>
            <a:endParaRPr lang="en-US"/>
          </a:p>
        </p:txBody>
      </p:sp>
      <p:sp>
        <p:nvSpPr>
          <p:cNvPr id="34825" name="Line 8"/>
          <p:cNvSpPr>
            <a:spLocks noChangeShapeType="1"/>
          </p:cNvSpPr>
          <p:nvPr/>
        </p:nvSpPr>
        <p:spPr bwMode="auto">
          <a:xfrm>
            <a:off x="1676400" y="2209800"/>
            <a:ext cx="1371600" cy="1588"/>
          </a:xfrm>
          <a:prstGeom prst="line">
            <a:avLst/>
          </a:prstGeom>
          <a:noFill/>
          <a:ln w="9360">
            <a:solidFill>
              <a:srgbClr val="000000"/>
            </a:solidFill>
            <a:miter lim="800000"/>
            <a:headEnd/>
            <a:tailEnd/>
          </a:ln>
        </p:spPr>
        <p:txBody>
          <a:bodyPr/>
          <a:lstStyle/>
          <a:p>
            <a:endParaRPr lang="en-US"/>
          </a:p>
        </p:txBody>
      </p:sp>
      <p:sp>
        <p:nvSpPr>
          <p:cNvPr id="34826" name="Line 9"/>
          <p:cNvSpPr>
            <a:spLocks noChangeShapeType="1"/>
          </p:cNvSpPr>
          <p:nvPr/>
        </p:nvSpPr>
        <p:spPr bwMode="auto">
          <a:xfrm>
            <a:off x="1676400" y="2743200"/>
            <a:ext cx="1371600" cy="1588"/>
          </a:xfrm>
          <a:prstGeom prst="line">
            <a:avLst/>
          </a:prstGeom>
          <a:noFill/>
          <a:ln w="9360">
            <a:solidFill>
              <a:srgbClr val="000000"/>
            </a:solidFill>
            <a:miter lim="800000"/>
            <a:headEnd/>
            <a:tailEnd/>
          </a:ln>
        </p:spPr>
        <p:txBody>
          <a:bodyPr/>
          <a:lstStyle/>
          <a:p>
            <a:endParaRPr lang="en-US"/>
          </a:p>
        </p:txBody>
      </p:sp>
      <p:sp>
        <p:nvSpPr>
          <p:cNvPr id="34827" name="Line 10"/>
          <p:cNvSpPr>
            <a:spLocks noChangeShapeType="1"/>
          </p:cNvSpPr>
          <p:nvPr/>
        </p:nvSpPr>
        <p:spPr bwMode="auto">
          <a:xfrm>
            <a:off x="1676400" y="1676400"/>
            <a:ext cx="1371600" cy="1588"/>
          </a:xfrm>
          <a:prstGeom prst="line">
            <a:avLst/>
          </a:prstGeom>
          <a:noFill/>
          <a:ln w="9360">
            <a:solidFill>
              <a:srgbClr val="000000"/>
            </a:solidFill>
            <a:miter lim="800000"/>
            <a:headEnd/>
            <a:tailEnd/>
          </a:ln>
        </p:spPr>
        <p:txBody>
          <a:bodyPr/>
          <a:lstStyle/>
          <a:p>
            <a:endParaRPr lang="en-US"/>
          </a:p>
        </p:txBody>
      </p:sp>
      <p:sp>
        <p:nvSpPr>
          <p:cNvPr id="34828" name="Line 11"/>
          <p:cNvSpPr>
            <a:spLocks noChangeShapeType="1"/>
          </p:cNvSpPr>
          <p:nvPr/>
        </p:nvSpPr>
        <p:spPr bwMode="auto">
          <a:xfrm>
            <a:off x="5029200" y="2286000"/>
            <a:ext cx="1447800" cy="1588"/>
          </a:xfrm>
          <a:prstGeom prst="line">
            <a:avLst/>
          </a:prstGeom>
          <a:noFill/>
          <a:ln w="9360">
            <a:solidFill>
              <a:srgbClr val="000000"/>
            </a:solidFill>
            <a:miter lim="800000"/>
            <a:headEnd/>
            <a:tailEnd/>
          </a:ln>
        </p:spPr>
        <p:txBody>
          <a:bodyPr/>
          <a:lstStyle/>
          <a:p>
            <a:endParaRPr lang="en-US"/>
          </a:p>
        </p:txBody>
      </p:sp>
      <p:sp>
        <p:nvSpPr>
          <p:cNvPr id="34829" name="Line 12"/>
          <p:cNvSpPr>
            <a:spLocks noChangeShapeType="1"/>
          </p:cNvSpPr>
          <p:nvPr/>
        </p:nvSpPr>
        <p:spPr bwMode="auto">
          <a:xfrm>
            <a:off x="5029200" y="1752600"/>
            <a:ext cx="1371600" cy="1588"/>
          </a:xfrm>
          <a:prstGeom prst="line">
            <a:avLst/>
          </a:prstGeom>
          <a:noFill/>
          <a:ln w="9360">
            <a:solidFill>
              <a:srgbClr val="000000"/>
            </a:solidFill>
            <a:miter lim="800000"/>
            <a:headEnd/>
            <a:tailEnd/>
          </a:ln>
        </p:spPr>
        <p:txBody>
          <a:bodyPr/>
          <a:lstStyle/>
          <a:p>
            <a:endParaRPr lang="en-US"/>
          </a:p>
        </p:txBody>
      </p:sp>
      <p:sp>
        <p:nvSpPr>
          <p:cNvPr id="34830" name="Line 13"/>
          <p:cNvSpPr>
            <a:spLocks noChangeShapeType="1"/>
          </p:cNvSpPr>
          <p:nvPr/>
        </p:nvSpPr>
        <p:spPr bwMode="auto">
          <a:xfrm>
            <a:off x="5105400" y="2819400"/>
            <a:ext cx="1295400" cy="1588"/>
          </a:xfrm>
          <a:prstGeom prst="line">
            <a:avLst/>
          </a:prstGeom>
          <a:noFill/>
          <a:ln w="9360">
            <a:solidFill>
              <a:srgbClr val="000000"/>
            </a:solidFill>
            <a:miter lim="800000"/>
            <a:headEnd/>
            <a:tailEnd/>
          </a:ln>
        </p:spPr>
        <p:txBody>
          <a:bodyPr/>
          <a:lstStyle/>
          <a:p>
            <a:endParaRPr lang="en-US"/>
          </a:p>
        </p:txBody>
      </p:sp>
      <p:sp>
        <p:nvSpPr>
          <p:cNvPr id="34831" name="Line 14"/>
          <p:cNvSpPr>
            <a:spLocks noChangeShapeType="1"/>
          </p:cNvSpPr>
          <p:nvPr/>
        </p:nvSpPr>
        <p:spPr bwMode="auto">
          <a:xfrm>
            <a:off x="5257800" y="5029200"/>
            <a:ext cx="1371600" cy="1588"/>
          </a:xfrm>
          <a:prstGeom prst="line">
            <a:avLst/>
          </a:prstGeom>
          <a:noFill/>
          <a:ln w="9360">
            <a:solidFill>
              <a:srgbClr val="000000"/>
            </a:solidFill>
            <a:miter lim="800000"/>
            <a:headEnd/>
            <a:tailEnd/>
          </a:ln>
        </p:spPr>
        <p:txBody>
          <a:bodyPr/>
          <a:lstStyle/>
          <a:p>
            <a:endParaRPr lang="en-US"/>
          </a:p>
        </p:txBody>
      </p:sp>
      <p:sp>
        <p:nvSpPr>
          <p:cNvPr id="34832" name="Line 15"/>
          <p:cNvSpPr>
            <a:spLocks noChangeShapeType="1"/>
          </p:cNvSpPr>
          <p:nvPr/>
        </p:nvSpPr>
        <p:spPr bwMode="auto">
          <a:xfrm>
            <a:off x="5257800" y="4419600"/>
            <a:ext cx="1295400" cy="1588"/>
          </a:xfrm>
          <a:prstGeom prst="line">
            <a:avLst/>
          </a:prstGeom>
          <a:noFill/>
          <a:ln w="9360">
            <a:solidFill>
              <a:srgbClr val="000000"/>
            </a:solidFill>
            <a:miter lim="800000"/>
            <a:headEnd/>
            <a:tailEnd/>
          </a:ln>
        </p:spPr>
        <p:txBody>
          <a:bodyPr/>
          <a:lstStyle/>
          <a:p>
            <a:endParaRPr lang="en-US"/>
          </a:p>
        </p:txBody>
      </p:sp>
      <p:sp>
        <p:nvSpPr>
          <p:cNvPr id="34833" name="Line 16"/>
          <p:cNvSpPr>
            <a:spLocks noChangeShapeType="1"/>
          </p:cNvSpPr>
          <p:nvPr/>
        </p:nvSpPr>
        <p:spPr bwMode="auto">
          <a:xfrm>
            <a:off x="5257800" y="5562600"/>
            <a:ext cx="1371600" cy="1588"/>
          </a:xfrm>
          <a:prstGeom prst="line">
            <a:avLst/>
          </a:prstGeom>
          <a:noFill/>
          <a:ln w="9360">
            <a:solidFill>
              <a:srgbClr val="000000"/>
            </a:solidFill>
            <a:miter lim="800000"/>
            <a:headEnd/>
            <a:tailEnd/>
          </a:ln>
        </p:spPr>
        <p:txBody>
          <a:bodyPr/>
          <a:lstStyle/>
          <a:p>
            <a:endParaRPr lang="en-US"/>
          </a:p>
        </p:txBody>
      </p:sp>
      <p:sp>
        <p:nvSpPr>
          <p:cNvPr id="34834" name="Text Box 17"/>
          <p:cNvSpPr txBox="1">
            <a:spLocks noChangeArrowheads="1"/>
          </p:cNvSpPr>
          <p:nvPr/>
        </p:nvSpPr>
        <p:spPr bwMode="auto">
          <a:xfrm>
            <a:off x="609600" y="0"/>
            <a:ext cx="7848600" cy="1201738"/>
          </a:xfrm>
          <a:prstGeom prst="rect">
            <a:avLst/>
          </a:prstGeom>
          <a:noFill/>
          <a:ln w="9525">
            <a:noFill/>
            <a:round/>
            <a:headEnd/>
            <a:tailEnd/>
          </a:ln>
        </p:spPr>
        <p:txBody>
          <a:bodyPr lIns="90000" tIns="46800" rIns="90000" bIns="46800">
            <a:spAutoFit/>
          </a:bodyPr>
          <a:lstStyle/>
          <a:p>
            <a:pPr algn="ctr">
              <a:spcBef>
                <a:spcPts val="225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3600" b="1" dirty="0">
                <a:latin typeface="Times New Roman" pitchFamily="18" charset="0"/>
              </a:rPr>
              <a:t>How the  stack routines work</a:t>
            </a:r>
            <a:r>
              <a:rPr lang="en-GB" sz="3600" b="1" dirty="0" smtClean="0">
                <a:latin typeface="Times New Roman" pitchFamily="18" charset="0"/>
              </a:rPr>
              <a:t>:			empty </a:t>
            </a:r>
            <a:r>
              <a:rPr lang="en-GB" sz="3600" b="1" dirty="0" err="1">
                <a:latin typeface="Times New Roman" pitchFamily="18" charset="0"/>
              </a:rPr>
              <a:t>stack;push</a:t>
            </a:r>
            <a:r>
              <a:rPr lang="en-GB" sz="3600" b="1" dirty="0">
                <a:latin typeface="Times New Roman" pitchFamily="18" charset="0"/>
              </a:rPr>
              <a:t>(a), push(b); pop</a:t>
            </a:r>
          </a:p>
        </p:txBody>
      </p:sp>
      <p:sp>
        <p:nvSpPr>
          <p:cNvPr id="34835" name="Text Box 18"/>
          <p:cNvSpPr txBox="1">
            <a:spLocks noChangeArrowheads="1"/>
          </p:cNvSpPr>
          <p:nvPr/>
        </p:nvSpPr>
        <p:spPr bwMode="auto">
          <a:xfrm>
            <a:off x="4648200" y="3276600"/>
            <a:ext cx="2286000" cy="520700"/>
          </a:xfrm>
          <a:prstGeom prst="rect">
            <a:avLst/>
          </a:prstGeom>
          <a:noFill/>
          <a:ln w="9525">
            <a:noFill/>
            <a:round/>
            <a:headEnd/>
            <a:tailEnd/>
          </a:ln>
        </p:spPr>
        <p:txBody>
          <a:bodyPr lIns="90000" tIns="46800" rIns="90000" bIns="46800">
            <a:spAutoFit/>
          </a:bodyPr>
          <a:lstStyle/>
          <a:p>
            <a:pPr algn="ctr">
              <a:spcBef>
                <a:spcPts val="175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800" b="1">
                <a:latin typeface="Times New Roman" pitchFamily="18" charset="0"/>
              </a:rPr>
              <a:t>Push (a)</a:t>
            </a:r>
            <a:r>
              <a:rPr lang="ar-SA" sz="2800" b="1">
                <a:latin typeface="Times New Roman" pitchFamily="18" charset="0"/>
                <a:cs typeface="Times New Roman" pitchFamily="18" charset="0"/>
              </a:rPr>
              <a:t>‏</a:t>
            </a:r>
            <a:endParaRPr lang="en-GB" sz="2800" b="1">
              <a:latin typeface="Times New Roman" pitchFamily="18" charset="0"/>
            </a:endParaRPr>
          </a:p>
        </p:txBody>
      </p:sp>
      <p:sp>
        <p:nvSpPr>
          <p:cNvPr id="34836" name="Text Box 19"/>
          <p:cNvSpPr txBox="1">
            <a:spLocks noChangeArrowheads="1"/>
          </p:cNvSpPr>
          <p:nvPr/>
        </p:nvSpPr>
        <p:spPr bwMode="auto">
          <a:xfrm>
            <a:off x="6477000" y="2819400"/>
            <a:ext cx="20574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dirty="0">
                <a:latin typeface="Times New Roman" pitchFamily="18" charset="0"/>
              </a:rPr>
              <a:t>top= 0</a:t>
            </a:r>
          </a:p>
        </p:txBody>
      </p:sp>
      <p:sp>
        <p:nvSpPr>
          <p:cNvPr id="34837" name="Text Box 20"/>
          <p:cNvSpPr txBox="1">
            <a:spLocks noChangeArrowheads="1"/>
          </p:cNvSpPr>
          <p:nvPr/>
        </p:nvSpPr>
        <p:spPr bwMode="auto">
          <a:xfrm>
            <a:off x="5105400" y="2819400"/>
            <a:ext cx="12192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a:solidFill>
                  <a:srgbClr val="000000"/>
                </a:solidFill>
                <a:latin typeface="Times New Roman" pitchFamily="18" charset="0"/>
              </a:rPr>
              <a:t>       </a:t>
            </a:r>
            <a:r>
              <a:rPr lang="en-GB" sz="2400" b="1">
                <a:solidFill>
                  <a:srgbClr val="000000"/>
                </a:solidFill>
                <a:latin typeface="Times New Roman" pitchFamily="18" charset="0"/>
              </a:rPr>
              <a:t>a</a:t>
            </a:r>
          </a:p>
        </p:txBody>
      </p:sp>
      <p:sp>
        <p:nvSpPr>
          <p:cNvPr id="34838" name="Text Box 21"/>
          <p:cNvSpPr txBox="1">
            <a:spLocks noChangeArrowheads="1"/>
          </p:cNvSpPr>
          <p:nvPr/>
        </p:nvSpPr>
        <p:spPr bwMode="auto">
          <a:xfrm>
            <a:off x="1371600" y="6096000"/>
            <a:ext cx="2209800" cy="460375"/>
          </a:xfrm>
          <a:prstGeom prst="rect">
            <a:avLst/>
          </a:prstGeom>
          <a:noFill/>
          <a:ln w="9525">
            <a:noFill/>
            <a:round/>
            <a:headEnd/>
            <a:tailEnd/>
          </a:ln>
        </p:spPr>
        <p:txBody>
          <a:bodyPr lIns="90000" tIns="46800" rIns="90000" bIns="46800">
            <a:spAutoFit/>
          </a:bodyPr>
          <a:lstStyle/>
          <a:p>
            <a:pPr algn="ct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latin typeface="Times New Roman" pitchFamily="18" charset="0"/>
              </a:rPr>
              <a:t>Push (b)</a:t>
            </a:r>
            <a:r>
              <a:rPr lang="ar-SA" sz="2400" b="1">
                <a:latin typeface="Times New Roman" pitchFamily="18" charset="0"/>
                <a:cs typeface="Times New Roman" pitchFamily="18" charset="0"/>
              </a:rPr>
              <a:t>‏</a:t>
            </a:r>
            <a:endParaRPr lang="en-GB" sz="2400" b="1">
              <a:latin typeface="Times New Roman" pitchFamily="18" charset="0"/>
            </a:endParaRPr>
          </a:p>
        </p:txBody>
      </p:sp>
      <p:sp>
        <p:nvSpPr>
          <p:cNvPr id="34839" name="Text Box 22"/>
          <p:cNvSpPr txBox="1">
            <a:spLocks noChangeArrowheads="1"/>
          </p:cNvSpPr>
          <p:nvPr/>
        </p:nvSpPr>
        <p:spPr bwMode="auto">
          <a:xfrm>
            <a:off x="1752600" y="5105400"/>
            <a:ext cx="12954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solidFill>
                  <a:srgbClr val="000000"/>
                </a:solidFill>
                <a:latin typeface="Times New Roman" pitchFamily="18" charset="0"/>
              </a:rPr>
              <a:t>      b</a:t>
            </a:r>
          </a:p>
        </p:txBody>
      </p:sp>
      <p:sp>
        <p:nvSpPr>
          <p:cNvPr id="34840" name="Text Box 23"/>
          <p:cNvSpPr txBox="1">
            <a:spLocks noChangeArrowheads="1"/>
          </p:cNvSpPr>
          <p:nvPr/>
        </p:nvSpPr>
        <p:spPr bwMode="auto">
          <a:xfrm>
            <a:off x="1828800" y="5638800"/>
            <a:ext cx="12954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solidFill>
                  <a:srgbClr val="000000"/>
                </a:solidFill>
                <a:latin typeface="Times New Roman" pitchFamily="18" charset="0"/>
              </a:rPr>
              <a:t>     a</a:t>
            </a:r>
          </a:p>
        </p:txBody>
      </p:sp>
      <p:sp>
        <p:nvSpPr>
          <p:cNvPr id="34841" name="Rectangle 24"/>
          <p:cNvSpPr>
            <a:spLocks noChangeArrowheads="1"/>
          </p:cNvSpPr>
          <p:nvPr/>
        </p:nvSpPr>
        <p:spPr bwMode="auto">
          <a:xfrm>
            <a:off x="1023938" y="3352800"/>
            <a:ext cx="3109912" cy="463550"/>
          </a:xfrm>
          <a:prstGeom prst="rect">
            <a:avLst/>
          </a:prstGeom>
          <a:noFill/>
          <a:ln w="9525">
            <a:noFill/>
            <a:round/>
            <a:headEnd/>
            <a:tailEnd/>
          </a:ln>
        </p:spPr>
        <p:txBody>
          <a:bodyPr wrap="none" lIns="90000" tIns="46800" rIns="90000" bIns="46800">
            <a:spAutoFit/>
          </a:bodyPr>
          <a:lstStyle/>
          <a:p>
            <a:pPr algn="ct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latin typeface="Times New Roman" pitchFamily="18" charset="0"/>
              </a:rPr>
              <a:t>Stack is empty  top=-1</a:t>
            </a:r>
          </a:p>
        </p:txBody>
      </p:sp>
      <p:sp>
        <p:nvSpPr>
          <p:cNvPr id="34842" name="Text Box 25"/>
          <p:cNvSpPr txBox="1">
            <a:spLocks noChangeArrowheads="1"/>
          </p:cNvSpPr>
          <p:nvPr/>
        </p:nvSpPr>
        <p:spPr bwMode="auto">
          <a:xfrm>
            <a:off x="3200400" y="5105400"/>
            <a:ext cx="20574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dirty="0">
                <a:latin typeface="Times New Roman" pitchFamily="18" charset="0"/>
              </a:rPr>
              <a:t>top= 1</a:t>
            </a:r>
          </a:p>
        </p:txBody>
      </p:sp>
      <p:sp>
        <p:nvSpPr>
          <p:cNvPr id="34843" name="Text Box 26"/>
          <p:cNvSpPr txBox="1">
            <a:spLocks noChangeArrowheads="1"/>
          </p:cNvSpPr>
          <p:nvPr/>
        </p:nvSpPr>
        <p:spPr bwMode="auto">
          <a:xfrm>
            <a:off x="5105400" y="6019800"/>
            <a:ext cx="1676400" cy="460375"/>
          </a:xfrm>
          <a:prstGeom prst="rect">
            <a:avLst/>
          </a:prstGeom>
          <a:noFill/>
          <a:ln w="9525">
            <a:noFill/>
            <a:round/>
            <a:headEnd/>
            <a:tailEnd/>
          </a:ln>
        </p:spPr>
        <p:txBody>
          <a:bodyPr lIns="90000" tIns="46800" rIns="90000" bIns="46800">
            <a:spAutoFit/>
          </a:bodyPr>
          <a:lstStyle/>
          <a:p>
            <a:pPr algn="ct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latin typeface="Times New Roman" pitchFamily="18" charset="0"/>
              </a:rPr>
              <a:t>pop</a:t>
            </a:r>
          </a:p>
        </p:txBody>
      </p:sp>
      <p:sp>
        <p:nvSpPr>
          <p:cNvPr id="34844" name="Text Box 27"/>
          <p:cNvSpPr txBox="1">
            <a:spLocks noChangeArrowheads="1"/>
          </p:cNvSpPr>
          <p:nvPr/>
        </p:nvSpPr>
        <p:spPr bwMode="auto">
          <a:xfrm>
            <a:off x="6705600" y="5410200"/>
            <a:ext cx="20574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latin typeface="Times New Roman" pitchFamily="18" charset="0"/>
              </a:rPr>
              <a:t>top =0</a:t>
            </a:r>
          </a:p>
        </p:txBody>
      </p:sp>
      <p:sp>
        <p:nvSpPr>
          <p:cNvPr id="34845" name="Text Box 28"/>
          <p:cNvSpPr txBox="1">
            <a:spLocks noChangeArrowheads="1"/>
          </p:cNvSpPr>
          <p:nvPr/>
        </p:nvSpPr>
        <p:spPr bwMode="auto">
          <a:xfrm>
            <a:off x="5257800" y="5562600"/>
            <a:ext cx="1371600" cy="460375"/>
          </a:xfrm>
          <a:prstGeom prst="rect">
            <a:avLst/>
          </a:prstGeom>
          <a:noFill/>
          <a:ln w="9525">
            <a:noFill/>
            <a:round/>
            <a:headEnd/>
            <a:tailEnd/>
          </a:ln>
        </p:spPr>
        <p:txBody>
          <a:bodyPr lIns="90000" tIns="46800" rIns="90000" bIns="46800">
            <a:spAutoFit/>
          </a:bodyPr>
          <a:lstStyle/>
          <a:p>
            <a:pPr>
              <a:spcBef>
                <a:spcPts val="1500"/>
              </a:spcBef>
              <a:buFont typeface="Times New Roman" pitchFamily="18" charset="0"/>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GB" sz="2400" b="1">
                <a:solidFill>
                  <a:srgbClr val="000000"/>
                </a:solidFill>
                <a:latin typeface="Times New Roman" pitchFamily="18" charset="0"/>
              </a:rPr>
              <a:t>      a</a:t>
            </a:r>
          </a:p>
        </p:txBody>
      </p:sp>
      <p:sp>
        <p:nvSpPr>
          <p:cNvPr id="30" name="TextBox 29"/>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
          <p:cNvSpPr>
            <a:spLocks noGrp="1" noChangeArrowheads="1"/>
          </p:cNvSpPr>
          <p:nvPr>
            <p:ph type="title"/>
          </p:nvPr>
        </p:nvSpPr>
        <p:spPr>
          <a:xfrm>
            <a:off x="1371600" y="0"/>
            <a:ext cx="7772400" cy="1143000"/>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t>Array implementation</a:t>
            </a:r>
          </a:p>
        </p:txBody>
      </p:sp>
      <p:sp>
        <p:nvSpPr>
          <p:cNvPr id="35843" name="Rectangle 2"/>
          <p:cNvSpPr>
            <a:spLocks noGrp="1" noChangeArrowheads="1"/>
          </p:cNvSpPr>
          <p:nvPr>
            <p:ph type="body" idx="1"/>
          </p:nvPr>
        </p:nvSpPr>
        <p:spPr>
          <a:xfrm>
            <a:off x="914400" y="1185862"/>
            <a:ext cx="8229600" cy="5672138"/>
          </a:xfrm>
        </p:spPr>
        <p:txBody>
          <a:bodyPr/>
          <a:lstStyle/>
          <a:p>
            <a:pPr>
              <a:buClr>
                <a:srgbClr val="FF3300"/>
              </a:buCl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solidFill>
                  <a:srgbClr val="FF3300"/>
                </a:solidFill>
              </a:rPr>
              <a:t>Public operations</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void </a:t>
            </a:r>
            <a:r>
              <a:rPr lang="en-GB" sz="2800" dirty="0" smtClean="0">
                <a:solidFill>
                  <a:srgbClr val="333399"/>
                </a:solidFill>
              </a:rPr>
              <a:t>push(x)</a:t>
            </a:r>
            <a:r>
              <a:rPr lang="en-GB" sz="2800" dirty="0" smtClean="0"/>
              <a:t> – Insert x</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void </a:t>
            </a:r>
            <a:r>
              <a:rPr lang="en-GB" sz="2800" dirty="0" smtClean="0">
                <a:solidFill>
                  <a:srgbClr val="333399"/>
                </a:solidFill>
              </a:rPr>
              <a:t>pop()</a:t>
            </a:r>
            <a:r>
              <a:rPr lang="en-GB" sz="2800" dirty="0" smtClean="0"/>
              <a:t> – Remove most recently </a:t>
            </a:r>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                         inserted  item</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Boolean </a:t>
            </a:r>
            <a:r>
              <a:rPr lang="en-GB" sz="2800" dirty="0" err="1" smtClean="0">
                <a:solidFill>
                  <a:srgbClr val="333399"/>
                </a:solidFill>
              </a:rPr>
              <a:t>isempty</a:t>
            </a:r>
            <a:r>
              <a:rPr lang="en-GB" sz="2800" dirty="0" smtClean="0">
                <a:solidFill>
                  <a:srgbClr val="333399"/>
                </a:solidFill>
              </a:rPr>
              <a:t>()</a:t>
            </a:r>
            <a:r>
              <a:rPr lang="en-GB" sz="2800" dirty="0" smtClean="0"/>
              <a:t> – Return true if empty, false</a:t>
            </a:r>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                                    otherwise</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void </a:t>
            </a:r>
            <a:r>
              <a:rPr lang="en-GB" sz="2800" dirty="0" err="1" smtClean="0">
                <a:solidFill>
                  <a:srgbClr val="333399"/>
                </a:solidFill>
              </a:rPr>
              <a:t>makeempty</a:t>
            </a:r>
            <a:r>
              <a:rPr lang="en-GB" sz="2800" dirty="0" smtClean="0">
                <a:solidFill>
                  <a:srgbClr val="333399"/>
                </a:solidFill>
              </a:rPr>
              <a:t>()</a:t>
            </a:r>
            <a:r>
              <a:rPr lang="en-GB" sz="2800" dirty="0" smtClean="0"/>
              <a:t> – Remove all items</a:t>
            </a:r>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smtClean="0"/>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smtClean="0"/>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smtClean="0"/>
          </a:p>
          <a:p>
            <a:pPr>
              <a:buFont typeface="Arial" charset="0"/>
              <a:buNone/>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endParaRPr lang="en-GB" sz="2800" dirty="0"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228600"/>
            <a:ext cx="7772400" cy="1143000"/>
          </a:xfrm>
        </p:spPr>
        <p:txBody>
          <a:bodyPr/>
          <a:lstStyle/>
          <a:p>
            <a:pPr>
              <a:defRPr/>
            </a:pPr>
            <a:r>
              <a:rPr lang="en-US" b="1" dirty="0" smtClean="0"/>
              <a:t>Stack Algorithms</a:t>
            </a:r>
            <a:r>
              <a:rPr lang="en-US" dirty="0" smtClean="0"/>
              <a:t/>
            </a:r>
            <a:br>
              <a:rPr lang="en-US" dirty="0" smtClean="0"/>
            </a:br>
            <a:endParaRPr lang="en-US" dirty="0"/>
          </a:p>
        </p:txBody>
      </p:sp>
      <p:sp>
        <p:nvSpPr>
          <p:cNvPr id="36867" name="Content Placeholder 2"/>
          <p:cNvSpPr>
            <a:spLocks noGrp="1"/>
          </p:cNvSpPr>
          <p:nvPr>
            <p:ph idx="1"/>
          </p:nvPr>
        </p:nvSpPr>
        <p:spPr>
          <a:xfrm>
            <a:off x="1371600" y="1066800"/>
            <a:ext cx="7772400" cy="4114800"/>
          </a:xfrm>
        </p:spPr>
        <p:txBody>
          <a:bodyPr/>
          <a:lstStyle/>
          <a:p>
            <a:pPr>
              <a:buFont typeface="Wingdings" pitchFamily="2" charset="2"/>
              <a:buNone/>
            </a:pPr>
            <a:r>
              <a:rPr lang="en-US" b="1" dirty="0" smtClean="0"/>
              <a:t> </a:t>
            </a:r>
            <a:endParaRPr lang="en-US" dirty="0" smtClean="0"/>
          </a:p>
          <a:p>
            <a:pPr>
              <a:buFont typeface="Wingdings" pitchFamily="2" charset="2"/>
              <a:buNone/>
            </a:pPr>
            <a:r>
              <a:rPr lang="en-US" b="1" dirty="0" smtClean="0"/>
              <a:t>Push(item)</a:t>
            </a:r>
            <a:endParaRPr lang="en-US" dirty="0" smtClean="0"/>
          </a:p>
          <a:p>
            <a:pPr>
              <a:buFont typeface="Wingdings" pitchFamily="2" charset="2"/>
              <a:buNone/>
            </a:pPr>
            <a:r>
              <a:rPr lang="en-US" dirty="0" smtClean="0"/>
              <a:t>{</a:t>
            </a:r>
          </a:p>
          <a:p>
            <a:pPr>
              <a:buFont typeface="Wingdings" pitchFamily="2" charset="2"/>
              <a:buNone/>
            </a:pPr>
            <a:r>
              <a:rPr lang="en-US" dirty="0" smtClean="0"/>
              <a:t> 	</a:t>
            </a:r>
            <a:r>
              <a:rPr lang="en-US" b="1" dirty="0" smtClean="0"/>
              <a:t>If </a:t>
            </a:r>
            <a:r>
              <a:rPr lang="en-US" dirty="0" smtClean="0"/>
              <a:t>(stack is full) print “ stack over flow”</a:t>
            </a:r>
          </a:p>
          <a:p>
            <a:pPr>
              <a:buFont typeface="Wingdings" pitchFamily="2" charset="2"/>
              <a:buNone/>
            </a:pPr>
            <a:r>
              <a:rPr lang="en-US" dirty="0" smtClean="0"/>
              <a:t>	e</a:t>
            </a:r>
            <a:r>
              <a:rPr lang="en-US" b="1" dirty="0" smtClean="0"/>
              <a:t>lse</a:t>
            </a:r>
            <a:endParaRPr lang="en-US" dirty="0" smtClean="0"/>
          </a:p>
          <a:p>
            <a:pPr>
              <a:buFont typeface="Wingdings" pitchFamily="2" charset="2"/>
              <a:buNone/>
            </a:pPr>
            <a:r>
              <a:rPr lang="en-US" dirty="0" smtClean="0"/>
              <a:t>Increment top ;</a:t>
            </a:r>
          </a:p>
          <a:p>
            <a:pPr>
              <a:buFont typeface="Wingdings" pitchFamily="2" charset="2"/>
              <a:buNone/>
            </a:pPr>
            <a:r>
              <a:rPr lang="en-US" dirty="0" smtClean="0"/>
              <a:t>Stack [top]= item;</a:t>
            </a:r>
          </a:p>
          <a:p>
            <a:pPr>
              <a:buFont typeface="Wingdings" pitchFamily="2" charset="2"/>
              <a:buNone/>
            </a:pPr>
            <a:r>
              <a:rPr lang="en-US" dirty="0" smtClean="0"/>
              <a:t>}</a:t>
            </a:r>
          </a:p>
          <a:p>
            <a:endParaRPr lang="en-US" dirty="0" smtClean="0"/>
          </a:p>
        </p:txBody>
      </p:sp>
      <p:sp>
        <p:nvSpPr>
          <p:cNvPr id="4" name="Slide Number Placeholder 3"/>
          <p:cNvSpPr>
            <a:spLocks noGrp="1"/>
          </p:cNvSpPr>
          <p:nvPr>
            <p:ph type="sldNum" sz="quarter" idx="12"/>
          </p:nvPr>
        </p:nvSpPr>
        <p:spPr/>
        <p:txBody>
          <a:bodyPr/>
          <a:lstStyle/>
          <a:p>
            <a:pPr>
              <a:defRPr/>
            </a:pPr>
            <a:fld id="{6EED0655-A4E3-426B-84BE-40B989873862}" type="slidenum">
              <a:rPr lang="en-US" smtClean="0"/>
              <a:pPr>
                <a:defRPr/>
              </a:pPr>
              <a:t>15</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endParaRPr lang="en-US"/>
          </a:p>
        </p:txBody>
      </p:sp>
      <p:sp>
        <p:nvSpPr>
          <p:cNvPr id="37891" name="Content Placeholder 2"/>
          <p:cNvSpPr>
            <a:spLocks noGrp="1"/>
          </p:cNvSpPr>
          <p:nvPr>
            <p:ph idx="1"/>
          </p:nvPr>
        </p:nvSpPr>
        <p:spPr/>
        <p:txBody>
          <a:bodyPr/>
          <a:lstStyle/>
          <a:p>
            <a:pPr>
              <a:buFont typeface="Wingdings" pitchFamily="2" charset="2"/>
              <a:buNone/>
            </a:pPr>
            <a:r>
              <a:rPr lang="en-US" b="1" dirty="0" smtClean="0"/>
              <a:t>Pop()</a:t>
            </a:r>
            <a:endParaRPr lang="en-US" dirty="0" smtClean="0"/>
          </a:p>
          <a:p>
            <a:pPr>
              <a:buFont typeface="Wingdings" pitchFamily="2" charset="2"/>
              <a:buNone/>
            </a:pPr>
            <a:r>
              <a:rPr lang="en-US" dirty="0" smtClean="0"/>
              <a:t>{</a:t>
            </a:r>
          </a:p>
          <a:p>
            <a:pPr>
              <a:buFont typeface="Wingdings" pitchFamily="2" charset="2"/>
              <a:buNone/>
            </a:pPr>
            <a:r>
              <a:rPr lang="en-US" b="1" dirty="0" smtClean="0"/>
              <a:t>If</a:t>
            </a:r>
            <a:r>
              <a:rPr lang="en-US" dirty="0" smtClean="0"/>
              <a:t>( stack is empty) print” stack under flow”</a:t>
            </a:r>
          </a:p>
          <a:p>
            <a:pPr>
              <a:buFont typeface="Wingdings" pitchFamily="2" charset="2"/>
              <a:buNone/>
            </a:pPr>
            <a:r>
              <a:rPr lang="en-US" b="1" dirty="0" smtClean="0"/>
              <a:t>else</a:t>
            </a:r>
            <a:endParaRPr lang="en-US" dirty="0" smtClean="0"/>
          </a:p>
          <a:p>
            <a:pPr>
              <a:buFont typeface="Wingdings" pitchFamily="2" charset="2"/>
              <a:buNone/>
            </a:pPr>
            <a:r>
              <a:rPr lang="en-US" dirty="0" smtClean="0"/>
              <a:t>Decrement top </a:t>
            </a:r>
          </a:p>
          <a:p>
            <a:pPr>
              <a:buFont typeface="Wingdings" pitchFamily="2" charset="2"/>
              <a:buNone/>
            </a:pPr>
            <a:r>
              <a:rPr lang="en-US" dirty="0" smtClean="0"/>
              <a:t>}</a:t>
            </a:r>
          </a:p>
          <a:p>
            <a:pPr>
              <a:buFont typeface="Wingdings" pitchFamily="2" charset="2"/>
              <a:buNone/>
            </a:pPr>
            <a:endParaRPr lang="en-US" dirty="0" smtClean="0"/>
          </a:p>
        </p:txBody>
      </p:sp>
      <p:sp>
        <p:nvSpPr>
          <p:cNvPr id="4" name="Slide Number Placeholder 3"/>
          <p:cNvSpPr>
            <a:spLocks noGrp="1"/>
          </p:cNvSpPr>
          <p:nvPr>
            <p:ph type="sldNum" sz="quarter" idx="12"/>
          </p:nvPr>
        </p:nvSpPr>
        <p:spPr/>
        <p:txBody>
          <a:bodyPr/>
          <a:lstStyle/>
          <a:p>
            <a:pPr>
              <a:defRPr/>
            </a:pPr>
            <a:fld id="{03AB35D7-588A-4AE9-A812-EFD5C3A3128F}" type="slidenum">
              <a:rPr lang="en-US" smtClean="0"/>
              <a:pPr>
                <a:defRPr/>
              </a:pPr>
              <a:t>16</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Content Placeholder 2"/>
          <p:cNvSpPr>
            <a:spLocks noGrp="1"/>
          </p:cNvSpPr>
          <p:nvPr>
            <p:ph idx="1"/>
          </p:nvPr>
        </p:nvSpPr>
        <p:spPr>
          <a:xfrm>
            <a:off x="1371600" y="914400"/>
            <a:ext cx="7772400" cy="4114800"/>
          </a:xfrm>
        </p:spPr>
        <p:txBody>
          <a:bodyPr/>
          <a:lstStyle/>
          <a:p>
            <a:pPr>
              <a:buFont typeface="Wingdings" pitchFamily="2" charset="2"/>
              <a:buNone/>
            </a:pPr>
            <a:r>
              <a:rPr lang="en-US" b="1" dirty="0" smtClean="0"/>
              <a:t>Display()</a:t>
            </a:r>
            <a:endParaRPr lang="en-US" dirty="0" smtClean="0"/>
          </a:p>
          <a:p>
            <a:pPr>
              <a:buFont typeface="Wingdings" pitchFamily="2" charset="2"/>
              <a:buNone/>
            </a:pPr>
            <a:r>
              <a:rPr lang="en-US" dirty="0" smtClean="0"/>
              <a:t>{</a:t>
            </a:r>
          </a:p>
          <a:p>
            <a:pPr>
              <a:buFont typeface="Wingdings" pitchFamily="2" charset="2"/>
              <a:buNone/>
            </a:pPr>
            <a:r>
              <a:rPr lang="en-US" b="1" dirty="0" smtClean="0"/>
              <a:t> If</a:t>
            </a:r>
            <a:r>
              <a:rPr lang="en-US" dirty="0" smtClean="0"/>
              <a:t> ( stack is empty) print” no element to display”</a:t>
            </a:r>
          </a:p>
          <a:p>
            <a:pPr>
              <a:buFont typeface="Wingdings" pitchFamily="2" charset="2"/>
              <a:buNone/>
            </a:pPr>
            <a:r>
              <a:rPr lang="en-US" b="1" dirty="0" smtClean="0"/>
              <a:t>else</a:t>
            </a:r>
            <a:endParaRPr lang="en-US" dirty="0" smtClean="0"/>
          </a:p>
          <a:p>
            <a:pPr>
              <a:buFont typeface="Wingdings" pitchFamily="2" charset="2"/>
              <a:buNone/>
            </a:pPr>
            <a:r>
              <a:rPr lang="en-US" b="1" dirty="0" smtClean="0"/>
              <a:t>for</a:t>
            </a:r>
            <a:r>
              <a:rPr lang="en-US" dirty="0" smtClean="0"/>
              <a:t> </a:t>
            </a:r>
            <a:r>
              <a:rPr lang="en-US" dirty="0" err="1" smtClean="0"/>
              <a:t>i</a:t>
            </a:r>
            <a:r>
              <a:rPr lang="en-US" dirty="0" smtClean="0"/>
              <a:t>= top to 0 step -1 </a:t>
            </a:r>
          </a:p>
          <a:p>
            <a:pPr>
              <a:buFont typeface="Wingdings" pitchFamily="2" charset="2"/>
              <a:buNone/>
            </a:pPr>
            <a:r>
              <a:rPr lang="en-US" dirty="0" smtClean="0"/>
              <a:t>Print </a:t>
            </a:r>
            <a:r>
              <a:rPr lang="en-US" dirty="0" err="1" smtClean="0"/>
              <a:t>satck</a:t>
            </a:r>
            <a:r>
              <a:rPr lang="en-US" dirty="0" smtClean="0"/>
              <a:t>[</a:t>
            </a:r>
            <a:r>
              <a:rPr lang="en-US" dirty="0" err="1" smtClean="0"/>
              <a:t>i</a:t>
            </a:r>
            <a:r>
              <a:rPr lang="en-US" dirty="0" smtClean="0"/>
              <a:t>];</a:t>
            </a:r>
          </a:p>
          <a:p>
            <a:pPr>
              <a:buFont typeface="Wingdings" pitchFamily="2" charset="2"/>
              <a:buNone/>
            </a:pPr>
            <a:r>
              <a:rPr lang="en-US" dirty="0" smtClean="0"/>
              <a:t>}</a:t>
            </a:r>
          </a:p>
          <a:p>
            <a:pPr>
              <a:buNone/>
            </a:pPr>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C7BCE8B3-09AC-4F7E-BD0F-9D3270DC2DBD}" type="slidenum">
              <a:rPr lang="en-US" smtClean="0"/>
              <a:pPr>
                <a:defRPr/>
              </a:pPr>
              <a:t>17</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1066800" y="0"/>
            <a:ext cx="7772400" cy="762000"/>
          </a:xfrm>
        </p:spPr>
        <p:txBody>
          <a:bodyPr/>
          <a:lstStyle/>
          <a:p>
            <a:r>
              <a:rPr lang="en-US" dirty="0"/>
              <a:t>Array-based </a:t>
            </a:r>
            <a:r>
              <a:rPr lang="en-US" dirty="0" smtClean="0"/>
              <a:t>Stack</a:t>
            </a:r>
            <a:endParaRPr lang="en-US" dirty="0"/>
          </a:p>
        </p:txBody>
      </p:sp>
      <p:sp>
        <p:nvSpPr>
          <p:cNvPr id="129027" name="Rectangle 3" descr="Rectangle: Click to edit Master text styles&#10;Second level&#10;Third level&#10;Fourth level&#10;Fifth level"/>
          <p:cNvSpPr>
            <a:spLocks noGrp="1" noChangeArrowheads="1"/>
          </p:cNvSpPr>
          <p:nvPr>
            <p:ph sz="half" idx="1"/>
          </p:nvPr>
        </p:nvSpPr>
        <p:spPr>
          <a:xfrm>
            <a:off x="990600" y="838200"/>
            <a:ext cx="7772400" cy="1981200"/>
          </a:xfrm>
        </p:spPr>
        <p:txBody>
          <a:bodyPr>
            <a:normAutofit/>
          </a:bodyPr>
          <a:lstStyle/>
          <a:p>
            <a:pPr>
              <a:lnSpc>
                <a:spcPct val="90000"/>
              </a:lnSpc>
            </a:pPr>
            <a:r>
              <a:rPr lang="en-US" sz="2400" dirty="0"/>
              <a:t>A simple way of implementing the Stack ADT uses an array</a:t>
            </a:r>
          </a:p>
          <a:p>
            <a:pPr>
              <a:lnSpc>
                <a:spcPct val="90000"/>
              </a:lnSpc>
            </a:pPr>
            <a:r>
              <a:rPr lang="en-US" sz="2400" dirty="0"/>
              <a:t>We add elements from left to right</a:t>
            </a:r>
          </a:p>
          <a:p>
            <a:pPr>
              <a:lnSpc>
                <a:spcPct val="90000"/>
              </a:lnSpc>
            </a:pPr>
            <a:r>
              <a:rPr lang="en-US" sz="2400" dirty="0"/>
              <a:t>A variable t keeps track of the index of the top element (size is t+1)</a:t>
            </a:r>
          </a:p>
        </p:txBody>
      </p:sp>
      <p:sp>
        <p:nvSpPr>
          <p:cNvPr id="75" name="Slide Number Placeholder 6"/>
          <p:cNvSpPr>
            <a:spLocks noGrp="1"/>
          </p:cNvSpPr>
          <p:nvPr>
            <p:ph type="sldNum" sz="quarter" idx="12"/>
          </p:nvPr>
        </p:nvSpPr>
        <p:spPr/>
        <p:txBody>
          <a:bodyPr/>
          <a:lstStyle/>
          <a:p>
            <a:fld id="{51F11FF8-A5B6-4D06-AB68-7332F3442174}" type="slidenum">
              <a:rPr lang="en-US"/>
              <a:pPr/>
              <a:t>18</a:t>
            </a:fld>
            <a:endParaRPr lang="en-US"/>
          </a:p>
        </p:txBody>
      </p:sp>
      <p:grpSp>
        <p:nvGrpSpPr>
          <p:cNvPr id="2" name="Group 4"/>
          <p:cNvGrpSpPr>
            <a:grpSpLocks/>
          </p:cNvGrpSpPr>
          <p:nvPr/>
        </p:nvGrpSpPr>
        <p:grpSpPr bwMode="auto">
          <a:xfrm>
            <a:off x="1295400" y="2895600"/>
            <a:ext cx="6918325" cy="874713"/>
            <a:chOff x="912" y="3360"/>
            <a:chExt cx="4358" cy="551"/>
          </a:xfrm>
        </p:grpSpPr>
        <p:sp>
          <p:nvSpPr>
            <p:cNvPr id="129029" name="Freeform 5"/>
            <p:cNvSpPr>
              <a:spLocks/>
            </p:cNvSpPr>
            <p:nvPr/>
          </p:nvSpPr>
          <p:spPr bwMode="auto">
            <a:xfrm>
              <a:off x="3600" y="3440"/>
              <a:ext cx="951" cy="239"/>
            </a:xfrm>
            <a:custGeom>
              <a:avLst/>
              <a:gdLst/>
              <a:ahLst/>
              <a:cxnLst>
                <a:cxn ang="0">
                  <a:pos x="951" y="239"/>
                </a:cxn>
                <a:cxn ang="0">
                  <a:pos x="951" y="0"/>
                </a:cxn>
                <a:cxn ang="0">
                  <a:pos x="0" y="0"/>
                </a:cxn>
                <a:cxn ang="0">
                  <a:pos x="24" y="103"/>
                </a:cxn>
                <a:cxn ang="0">
                  <a:pos x="104" y="143"/>
                </a:cxn>
                <a:cxn ang="0">
                  <a:pos x="120" y="239"/>
                </a:cxn>
                <a:cxn ang="0">
                  <a:pos x="951" y="239"/>
                </a:cxn>
              </a:cxnLst>
              <a:rect l="0" t="0" r="r" b="b"/>
              <a:pathLst>
                <a:path w="951" h="239">
                  <a:moveTo>
                    <a:pt x="951" y="239"/>
                  </a:moveTo>
                  <a:lnTo>
                    <a:pt x="951" y="0"/>
                  </a:lnTo>
                  <a:lnTo>
                    <a:pt x="0" y="0"/>
                  </a:lnTo>
                  <a:lnTo>
                    <a:pt x="24" y="103"/>
                  </a:lnTo>
                  <a:lnTo>
                    <a:pt x="104" y="143"/>
                  </a:lnTo>
                  <a:lnTo>
                    <a:pt x="120" y="239"/>
                  </a:lnTo>
                  <a:lnTo>
                    <a:pt x="951" y="239"/>
                  </a:lnTo>
                  <a:close/>
                </a:path>
              </a:pathLst>
            </a:custGeom>
            <a:solidFill>
              <a:schemeClr val="accent1"/>
            </a:solidFill>
            <a:ln w="9525">
              <a:solidFill>
                <a:schemeClr val="tx1"/>
              </a:solidFill>
              <a:round/>
              <a:headEnd/>
              <a:tailEnd/>
            </a:ln>
          </p:spPr>
          <p:txBody>
            <a:bodyPr/>
            <a:lstStyle/>
            <a:p>
              <a:endParaRPr lang="en-US"/>
            </a:p>
          </p:txBody>
        </p:sp>
        <p:sp>
          <p:nvSpPr>
            <p:cNvPr id="129030" name="Freeform 6"/>
            <p:cNvSpPr>
              <a:spLocks/>
            </p:cNvSpPr>
            <p:nvPr/>
          </p:nvSpPr>
          <p:spPr bwMode="auto">
            <a:xfrm>
              <a:off x="1200" y="3440"/>
              <a:ext cx="1879" cy="239"/>
            </a:xfrm>
            <a:custGeom>
              <a:avLst/>
              <a:gdLst/>
              <a:ahLst/>
              <a:cxnLst>
                <a:cxn ang="0">
                  <a:pos x="0" y="0"/>
                </a:cxn>
                <a:cxn ang="0">
                  <a:pos x="0" y="239"/>
                </a:cxn>
                <a:cxn ang="0">
                  <a:pos x="1879" y="239"/>
                </a:cxn>
                <a:cxn ang="0">
                  <a:pos x="1863" y="135"/>
                </a:cxn>
                <a:cxn ang="0">
                  <a:pos x="1783" y="79"/>
                </a:cxn>
                <a:cxn ang="0">
                  <a:pos x="1767" y="0"/>
                </a:cxn>
                <a:cxn ang="0">
                  <a:pos x="0" y="0"/>
                </a:cxn>
              </a:cxnLst>
              <a:rect l="0" t="0" r="r" b="b"/>
              <a:pathLst>
                <a:path w="1879" h="239">
                  <a:moveTo>
                    <a:pt x="0" y="0"/>
                  </a:moveTo>
                  <a:lnTo>
                    <a:pt x="0" y="239"/>
                  </a:lnTo>
                  <a:lnTo>
                    <a:pt x="1879" y="239"/>
                  </a:lnTo>
                  <a:lnTo>
                    <a:pt x="1863" y="135"/>
                  </a:lnTo>
                  <a:lnTo>
                    <a:pt x="1783" y="79"/>
                  </a:lnTo>
                  <a:lnTo>
                    <a:pt x="1767" y="0"/>
                  </a:lnTo>
                  <a:lnTo>
                    <a:pt x="0" y="0"/>
                  </a:lnTo>
                  <a:close/>
                </a:path>
              </a:pathLst>
            </a:custGeom>
            <a:solidFill>
              <a:schemeClr val="accent1"/>
            </a:solidFill>
            <a:ln w="9525">
              <a:solidFill>
                <a:schemeClr val="tx1"/>
              </a:solidFill>
              <a:round/>
              <a:headEnd/>
              <a:tailEnd/>
            </a:ln>
          </p:spPr>
          <p:txBody>
            <a:bodyPr/>
            <a:lstStyle/>
            <a:p>
              <a:endParaRPr lang="en-US"/>
            </a:p>
          </p:txBody>
        </p:sp>
        <p:sp>
          <p:nvSpPr>
            <p:cNvPr id="129031" name="Rectangle 7"/>
            <p:cNvSpPr>
              <a:spLocks noChangeArrowheads="1"/>
            </p:cNvSpPr>
            <p:nvPr/>
          </p:nvSpPr>
          <p:spPr bwMode="auto">
            <a:xfrm>
              <a:off x="2967" y="3432"/>
              <a:ext cx="8" cy="16"/>
            </a:xfrm>
            <a:prstGeom prst="rect">
              <a:avLst/>
            </a:prstGeom>
            <a:solidFill>
              <a:schemeClr val="tx1"/>
            </a:solidFill>
            <a:ln w="9525">
              <a:solidFill>
                <a:schemeClr val="tx1"/>
              </a:solidFill>
              <a:miter lim="800000"/>
              <a:headEnd/>
              <a:tailEnd/>
            </a:ln>
          </p:spPr>
          <p:txBody>
            <a:bodyPr/>
            <a:lstStyle/>
            <a:p>
              <a:endParaRPr lang="en-US"/>
            </a:p>
          </p:txBody>
        </p:sp>
        <p:sp>
          <p:nvSpPr>
            <p:cNvPr id="129032" name="Rectangle 8"/>
            <p:cNvSpPr>
              <a:spLocks noChangeArrowheads="1"/>
            </p:cNvSpPr>
            <p:nvPr/>
          </p:nvSpPr>
          <p:spPr bwMode="auto">
            <a:xfrm>
              <a:off x="1192" y="3432"/>
              <a:ext cx="1775" cy="16"/>
            </a:xfrm>
            <a:prstGeom prst="rect">
              <a:avLst/>
            </a:prstGeom>
            <a:solidFill>
              <a:schemeClr val="tx1"/>
            </a:solidFill>
            <a:ln w="9525">
              <a:solidFill>
                <a:schemeClr val="tx1"/>
              </a:solidFill>
              <a:miter lim="800000"/>
              <a:headEnd/>
              <a:tailEnd/>
            </a:ln>
          </p:spPr>
          <p:txBody>
            <a:bodyPr/>
            <a:lstStyle/>
            <a:p>
              <a:endParaRPr lang="en-US"/>
            </a:p>
          </p:txBody>
        </p:sp>
        <p:sp>
          <p:nvSpPr>
            <p:cNvPr id="129033" name="Rectangle 9"/>
            <p:cNvSpPr>
              <a:spLocks noChangeArrowheads="1"/>
            </p:cNvSpPr>
            <p:nvPr/>
          </p:nvSpPr>
          <p:spPr bwMode="auto">
            <a:xfrm>
              <a:off x="1192" y="3440"/>
              <a:ext cx="16" cy="247"/>
            </a:xfrm>
            <a:prstGeom prst="rect">
              <a:avLst/>
            </a:prstGeom>
            <a:solidFill>
              <a:schemeClr val="tx1"/>
            </a:solidFill>
            <a:ln w="9525">
              <a:solidFill>
                <a:schemeClr val="tx1"/>
              </a:solidFill>
              <a:miter lim="800000"/>
              <a:headEnd/>
              <a:tailEnd/>
            </a:ln>
          </p:spPr>
          <p:txBody>
            <a:bodyPr/>
            <a:lstStyle/>
            <a:p>
              <a:endParaRPr lang="en-US"/>
            </a:p>
          </p:txBody>
        </p:sp>
        <p:sp>
          <p:nvSpPr>
            <p:cNvPr id="129034" name="Rectangle 10"/>
            <p:cNvSpPr>
              <a:spLocks noChangeArrowheads="1"/>
            </p:cNvSpPr>
            <p:nvPr/>
          </p:nvSpPr>
          <p:spPr bwMode="auto">
            <a:xfrm>
              <a:off x="3079" y="3671"/>
              <a:ext cx="8" cy="16"/>
            </a:xfrm>
            <a:prstGeom prst="rect">
              <a:avLst/>
            </a:prstGeom>
            <a:solidFill>
              <a:schemeClr val="tx1"/>
            </a:solidFill>
            <a:ln w="9525">
              <a:solidFill>
                <a:schemeClr val="tx1"/>
              </a:solidFill>
              <a:miter lim="800000"/>
              <a:headEnd/>
              <a:tailEnd/>
            </a:ln>
          </p:spPr>
          <p:txBody>
            <a:bodyPr/>
            <a:lstStyle/>
            <a:p>
              <a:endParaRPr lang="en-US"/>
            </a:p>
          </p:txBody>
        </p:sp>
        <p:sp>
          <p:nvSpPr>
            <p:cNvPr id="129035" name="Rectangle 11"/>
            <p:cNvSpPr>
              <a:spLocks noChangeArrowheads="1"/>
            </p:cNvSpPr>
            <p:nvPr/>
          </p:nvSpPr>
          <p:spPr bwMode="auto">
            <a:xfrm>
              <a:off x="1200" y="3671"/>
              <a:ext cx="1879" cy="16"/>
            </a:xfrm>
            <a:prstGeom prst="rect">
              <a:avLst/>
            </a:prstGeom>
            <a:solidFill>
              <a:schemeClr val="tx1"/>
            </a:solidFill>
            <a:ln w="9525">
              <a:solidFill>
                <a:schemeClr val="tx1"/>
              </a:solidFill>
              <a:miter lim="800000"/>
              <a:headEnd/>
              <a:tailEnd/>
            </a:ln>
          </p:spPr>
          <p:txBody>
            <a:bodyPr/>
            <a:lstStyle/>
            <a:p>
              <a:endParaRPr lang="en-US"/>
            </a:p>
          </p:txBody>
        </p:sp>
        <p:sp>
          <p:nvSpPr>
            <p:cNvPr id="129036" name="Rectangle 12"/>
            <p:cNvSpPr>
              <a:spLocks noChangeArrowheads="1"/>
            </p:cNvSpPr>
            <p:nvPr/>
          </p:nvSpPr>
          <p:spPr bwMode="auto">
            <a:xfrm>
              <a:off x="3599" y="3432"/>
              <a:ext cx="8" cy="16"/>
            </a:xfrm>
            <a:prstGeom prst="rect">
              <a:avLst/>
            </a:prstGeom>
            <a:solidFill>
              <a:schemeClr val="tx1"/>
            </a:solidFill>
            <a:ln w="9525">
              <a:solidFill>
                <a:schemeClr val="tx1"/>
              </a:solidFill>
              <a:miter lim="800000"/>
              <a:headEnd/>
              <a:tailEnd/>
            </a:ln>
          </p:spPr>
          <p:txBody>
            <a:bodyPr/>
            <a:lstStyle/>
            <a:p>
              <a:endParaRPr lang="en-US"/>
            </a:p>
          </p:txBody>
        </p:sp>
        <p:sp>
          <p:nvSpPr>
            <p:cNvPr id="129037" name="Rectangle 13"/>
            <p:cNvSpPr>
              <a:spLocks noChangeArrowheads="1"/>
            </p:cNvSpPr>
            <p:nvPr/>
          </p:nvSpPr>
          <p:spPr bwMode="auto">
            <a:xfrm>
              <a:off x="3607" y="3432"/>
              <a:ext cx="1663" cy="16"/>
            </a:xfrm>
            <a:prstGeom prst="rect">
              <a:avLst/>
            </a:prstGeom>
            <a:solidFill>
              <a:schemeClr val="tx1"/>
            </a:solidFill>
            <a:ln w="9525">
              <a:solidFill>
                <a:schemeClr val="tx1"/>
              </a:solidFill>
              <a:miter lim="800000"/>
              <a:headEnd/>
              <a:tailEnd/>
            </a:ln>
          </p:spPr>
          <p:txBody>
            <a:bodyPr/>
            <a:lstStyle/>
            <a:p>
              <a:endParaRPr lang="en-US"/>
            </a:p>
          </p:txBody>
        </p:sp>
        <p:sp>
          <p:nvSpPr>
            <p:cNvPr id="129038" name="Rectangle 14"/>
            <p:cNvSpPr>
              <a:spLocks noChangeArrowheads="1"/>
            </p:cNvSpPr>
            <p:nvPr/>
          </p:nvSpPr>
          <p:spPr bwMode="auto">
            <a:xfrm>
              <a:off x="5254" y="3440"/>
              <a:ext cx="16" cy="247"/>
            </a:xfrm>
            <a:prstGeom prst="rect">
              <a:avLst/>
            </a:prstGeom>
            <a:solidFill>
              <a:schemeClr val="tx1"/>
            </a:solidFill>
            <a:ln w="9525">
              <a:solidFill>
                <a:schemeClr val="tx1"/>
              </a:solidFill>
              <a:miter lim="800000"/>
              <a:headEnd/>
              <a:tailEnd/>
            </a:ln>
          </p:spPr>
          <p:txBody>
            <a:bodyPr/>
            <a:lstStyle/>
            <a:p>
              <a:endParaRPr lang="en-US"/>
            </a:p>
          </p:txBody>
        </p:sp>
        <p:sp>
          <p:nvSpPr>
            <p:cNvPr id="129039" name="Rectangle 15"/>
            <p:cNvSpPr>
              <a:spLocks noChangeArrowheads="1"/>
            </p:cNvSpPr>
            <p:nvPr/>
          </p:nvSpPr>
          <p:spPr bwMode="auto">
            <a:xfrm>
              <a:off x="3703" y="3671"/>
              <a:ext cx="8" cy="16"/>
            </a:xfrm>
            <a:prstGeom prst="rect">
              <a:avLst/>
            </a:prstGeom>
            <a:solidFill>
              <a:schemeClr val="tx1"/>
            </a:solidFill>
            <a:ln w="9525">
              <a:solidFill>
                <a:schemeClr val="tx1"/>
              </a:solidFill>
              <a:miter lim="800000"/>
              <a:headEnd/>
              <a:tailEnd/>
            </a:ln>
          </p:spPr>
          <p:txBody>
            <a:bodyPr/>
            <a:lstStyle/>
            <a:p>
              <a:endParaRPr lang="en-US"/>
            </a:p>
          </p:txBody>
        </p:sp>
        <p:sp>
          <p:nvSpPr>
            <p:cNvPr id="129040" name="Rectangle 16"/>
            <p:cNvSpPr>
              <a:spLocks noChangeArrowheads="1"/>
            </p:cNvSpPr>
            <p:nvPr/>
          </p:nvSpPr>
          <p:spPr bwMode="auto">
            <a:xfrm>
              <a:off x="3711" y="3671"/>
              <a:ext cx="1551" cy="16"/>
            </a:xfrm>
            <a:prstGeom prst="rect">
              <a:avLst/>
            </a:prstGeom>
            <a:solidFill>
              <a:schemeClr val="tx1"/>
            </a:solidFill>
            <a:ln w="9525">
              <a:solidFill>
                <a:schemeClr val="tx1"/>
              </a:solidFill>
              <a:miter lim="800000"/>
              <a:headEnd/>
              <a:tailEnd/>
            </a:ln>
          </p:spPr>
          <p:txBody>
            <a:bodyPr/>
            <a:lstStyle/>
            <a:p>
              <a:endParaRPr lang="en-US"/>
            </a:p>
          </p:txBody>
        </p:sp>
        <p:sp>
          <p:nvSpPr>
            <p:cNvPr id="129041" name="Rectangle 17"/>
            <p:cNvSpPr>
              <a:spLocks noChangeArrowheads="1"/>
            </p:cNvSpPr>
            <p:nvPr/>
          </p:nvSpPr>
          <p:spPr bwMode="auto">
            <a:xfrm>
              <a:off x="1440"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42" name="Rectangle 18"/>
            <p:cNvSpPr>
              <a:spLocks noChangeArrowheads="1"/>
            </p:cNvSpPr>
            <p:nvPr/>
          </p:nvSpPr>
          <p:spPr bwMode="auto">
            <a:xfrm>
              <a:off x="1440"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43" name="Rectangle 19"/>
            <p:cNvSpPr>
              <a:spLocks noChangeArrowheads="1"/>
            </p:cNvSpPr>
            <p:nvPr/>
          </p:nvSpPr>
          <p:spPr bwMode="auto">
            <a:xfrm>
              <a:off x="1440"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44" name="Rectangle 20"/>
            <p:cNvSpPr>
              <a:spLocks noChangeArrowheads="1"/>
            </p:cNvSpPr>
            <p:nvPr/>
          </p:nvSpPr>
          <p:spPr bwMode="auto">
            <a:xfrm>
              <a:off x="1680"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45" name="Rectangle 21"/>
            <p:cNvSpPr>
              <a:spLocks noChangeArrowheads="1"/>
            </p:cNvSpPr>
            <p:nvPr/>
          </p:nvSpPr>
          <p:spPr bwMode="auto">
            <a:xfrm>
              <a:off x="1680"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46" name="Rectangle 22"/>
            <p:cNvSpPr>
              <a:spLocks noChangeArrowheads="1"/>
            </p:cNvSpPr>
            <p:nvPr/>
          </p:nvSpPr>
          <p:spPr bwMode="auto">
            <a:xfrm>
              <a:off x="1680"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47" name="Rectangle 23"/>
            <p:cNvSpPr>
              <a:spLocks noChangeArrowheads="1"/>
            </p:cNvSpPr>
            <p:nvPr/>
          </p:nvSpPr>
          <p:spPr bwMode="auto">
            <a:xfrm>
              <a:off x="2399"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48" name="Rectangle 24"/>
            <p:cNvSpPr>
              <a:spLocks noChangeArrowheads="1"/>
            </p:cNvSpPr>
            <p:nvPr/>
          </p:nvSpPr>
          <p:spPr bwMode="auto">
            <a:xfrm>
              <a:off x="2399"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49" name="Rectangle 25"/>
            <p:cNvSpPr>
              <a:spLocks noChangeArrowheads="1"/>
            </p:cNvSpPr>
            <p:nvPr/>
          </p:nvSpPr>
          <p:spPr bwMode="auto">
            <a:xfrm>
              <a:off x="2399"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50" name="Rectangle 26"/>
            <p:cNvSpPr>
              <a:spLocks noChangeArrowheads="1"/>
            </p:cNvSpPr>
            <p:nvPr/>
          </p:nvSpPr>
          <p:spPr bwMode="auto">
            <a:xfrm>
              <a:off x="2159"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51" name="Rectangle 27"/>
            <p:cNvSpPr>
              <a:spLocks noChangeArrowheads="1"/>
            </p:cNvSpPr>
            <p:nvPr/>
          </p:nvSpPr>
          <p:spPr bwMode="auto">
            <a:xfrm>
              <a:off x="2159"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52" name="Rectangle 28"/>
            <p:cNvSpPr>
              <a:spLocks noChangeArrowheads="1"/>
            </p:cNvSpPr>
            <p:nvPr/>
          </p:nvSpPr>
          <p:spPr bwMode="auto">
            <a:xfrm>
              <a:off x="2159"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53" name="Rectangle 29"/>
            <p:cNvSpPr>
              <a:spLocks noChangeArrowheads="1"/>
            </p:cNvSpPr>
            <p:nvPr/>
          </p:nvSpPr>
          <p:spPr bwMode="auto">
            <a:xfrm>
              <a:off x="1920"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54" name="Rectangle 30"/>
            <p:cNvSpPr>
              <a:spLocks noChangeArrowheads="1"/>
            </p:cNvSpPr>
            <p:nvPr/>
          </p:nvSpPr>
          <p:spPr bwMode="auto">
            <a:xfrm>
              <a:off x="1920"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55" name="Rectangle 31"/>
            <p:cNvSpPr>
              <a:spLocks noChangeArrowheads="1"/>
            </p:cNvSpPr>
            <p:nvPr/>
          </p:nvSpPr>
          <p:spPr bwMode="auto">
            <a:xfrm>
              <a:off x="1920"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56" name="Rectangle 32"/>
            <p:cNvSpPr>
              <a:spLocks noChangeArrowheads="1"/>
            </p:cNvSpPr>
            <p:nvPr/>
          </p:nvSpPr>
          <p:spPr bwMode="auto">
            <a:xfrm>
              <a:off x="2639"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57" name="Rectangle 33"/>
            <p:cNvSpPr>
              <a:spLocks noChangeArrowheads="1"/>
            </p:cNvSpPr>
            <p:nvPr/>
          </p:nvSpPr>
          <p:spPr bwMode="auto">
            <a:xfrm>
              <a:off x="2639"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58" name="Rectangle 34"/>
            <p:cNvSpPr>
              <a:spLocks noChangeArrowheads="1"/>
            </p:cNvSpPr>
            <p:nvPr/>
          </p:nvSpPr>
          <p:spPr bwMode="auto">
            <a:xfrm>
              <a:off x="2639"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59" name="Rectangle 35"/>
            <p:cNvSpPr>
              <a:spLocks noChangeArrowheads="1"/>
            </p:cNvSpPr>
            <p:nvPr/>
          </p:nvSpPr>
          <p:spPr bwMode="auto">
            <a:xfrm>
              <a:off x="4286"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0" name="Rectangle 36"/>
            <p:cNvSpPr>
              <a:spLocks noChangeArrowheads="1"/>
            </p:cNvSpPr>
            <p:nvPr/>
          </p:nvSpPr>
          <p:spPr bwMode="auto">
            <a:xfrm>
              <a:off x="4286"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1" name="Rectangle 37"/>
            <p:cNvSpPr>
              <a:spLocks noChangeArrowheads="1"/>
            </p:cNvSpPr>
            <p:nvPr/>
          </p:nvSpPr>
          <p:spPr bwMode="auto">
            <a:xfrm>
              <a:off x="4286"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62" name="Rectangle 38"/>
            <p:cNvSpPr>
              <a:spLocks noChangeArrowheads="1"/>
            </p:cNvSpPr>
            <p:nvPr/>
          </p:nvSpPr>
          <p:spPr bwMode="auto">
            <a:xfrm>
              <a:off x="2879"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3" name="Rectangle 39"/>
            <p:cNvSpPr>
              <a:spLocks noChangeArrowheads="1"/>
            </p:cNvSpPr>
            <p:nvPr/>
          </p:nvSpPr>
          <p:spPr bwMode="auto">
            <a:xfrm>
              <a:off x="2879"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4" name="Rectangle 40"/>
            <p:cNvSpPr>
              <a:spLocks noChangeArrowheads="1"/>
            </p:cNvSpPr>
            <p:nvPr/>
          </p:nvSpPr>
          <p:spPr bwMode="auto">
            <a:xfrm>
              <a:off x="2879"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65" name="Rectangle 41"/>
            <p:cNvSpPr>
              <a:spLocks noChangeArrowheads="1"/>
            </p:cNvSpPr>
            <p:nvPr/>
          </p:nvSpPr>
          <p:spPr bwMode="auto">
            <a:xfrm>
              <a:off x="4047"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6" name="Rectangle 42"/>
            <p:cNvSpPr>
              <a:spLocks noChangeArrowheads="1"/>
            </p:cNvSpPr>
            <p:nvPr/>
          </p:nvSpPr>
          <p:spPr bwMode="auto">
            <a:xfrm>
              <a:off x="4047"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7" name="Rectangle 43"/>
            <p:cNvSpPr>
              <a:spLocks noChangeArrowheads="1"/>
            </p:cNvSpPr>
            <p:nvPr/>
          </p:nvSpPr>
          <p:spPr bwMode="auto">
            <a:xfrm>
              <a:off x="4047"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68" name="Rectangle 44"/>
            <p:cNvSpPr>
              <a:spLocks noChangeArrowheads="1"/>
            </p:cNvSpPr>
            <p:nvPr/>
          </p:nvSpPr>
          <p:spPr bwMode="auto">
            <a:xfrm>
              <a:off x="3807"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69" name="Rectangle 45"/>
            <p:cNvSpPr>
              <a:spLocks noChangeArrowheads="1"/>
            </p:cNvSpPr>
            <p:nvPr/>
          </p:nvSpPr>
          <p:spPr bwMode="auto">
            <a:xfrm>
              <a:off x="3807"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70" name="Rectangle 46"/>
            <p:cNvSpPr>
              <a:spLocks noChangeArrowheads="1"/>
            </p:cNvSpPr>
            <p:nvPr/>
          </p:nvSpPr>
          <p:spPr bwMode="auto">
            <a:xfrm>
              <a:off x="3807"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71" name="Rectangle 47"/>
            <p:cNvSpPr>
              <a:spLocks noChangeArrowheads="1"/>
            </p:cNvSpPr>
            <p:nvPr/>
          </p:nvSpPr>
          <p:spPr bwMode="auto">
            <a:xfrm>
              <a:off x="4534"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72" name="Rectangle 48"/>
            <p:cNvSpPr>
              <a:spLocks noChangeArrowheads="1"/>
            </p:cNvSpPr>
            <p:nvPr/>
          </p:nvSpPr>
          <p:spPr bwMode="auto">
            <a:xfrm>
              <a:off x="4534"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73" name="Rectangle 49"/>
            <p:cNvSpPr>
              <a:spLocks noChangeArrowheads="1"/>
            </p:cNvSpPr>
            <p:nvPr/>
          </p:nvSpPr>
          <p:spPr bwMode="auto">
            <a:xfrm>
              <a:off x="4534"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74" name="Rectangle 50"/>
            <p:cNvSpPr>
              <a:spLocks noChangeArrowheads="1"/>
            </p:cNvSpPr>
            <p:nvPr/>
          </p:nvSpPr>
          <p:spPr bwMode="auto">
            <a:xfrm>
              <a:off x="4774"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75" name="Rectangle 51"/>
            <p:cNvSpPr>
              <a:spLocks noChangeArrowheads="1"/>
            </p:cNvSpPr>
            <p:nvPr/>
          </p:nvSpPr>
          <p:spPr bwMode="auto">
            <a:xfrm>
              <a:off x="4774"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76" name="Rectangle 52"/>
            <p:cNvSpPr>
              <a:spLocks noChangeArrowheads="1"/>
            </p:cNvSpPr>
            <p:nvPr/>
          </p:nvSpPr>
          <p:spPr bwMode="auto">
            <a:xfrm>
              <a:off x="4774"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77" name="Rectangle 53"/>
            <p:cNvSpPr>
              <a:spLocks noChangeArrowheads="1"/>
            </p:cNvSpPr>
            <p:nvPr/>
          </p:nvSpPr>
          <p:spPr bwMode="auto">
            <a:xfrm>
              <a:off x="5014"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78" name="Rectangle 54"/>
            <p:cNvSpPr>
              <a:spLocks noChangeArrowheads="1"/>
            </p:cNvSpPr>
            <p:nvPr/>
          </p:nvSpPr>
          <p:spPr bwMode="auto">
            <a:xfrm>
              <a:off x="5014" y="3440"/>
              <a:ext cx="16" cy="239"/>
            </a:xfrm>
            <a:prstGeom prst="rect">
              <a:avLst/>
            </a:prstGeom>
            <a:solidFill>
              <a:schemeClr val="tx1"/>
            </a:solidFill>
            <a:ln w="9525">
              <a:solidFill>
                <a:schemeClr val="tx1"/>
              </a:solidFill>
              <a:miter lim="800000"/>
              <a:headEnd/>
              <a:tailEnd/>
            </a:ln>
          </p:spPr>
          <p:txBody>
            <a:bodyPr/>
            <a:lstStyle/>
            <a:p>
              <a:endParaRPr lang="en-US"/>
            </a:p>
          </p:txBody>
        </p:sp>
        <p:sp>
          <p:nvSpPr>
            <p:cNvPr id="129079" name="Rectangle 55"/>
            <p:cNvSpPr>
              <a:spLocks noChangeArrowheads="1"/>
            </p:cNvSpPr>
            <p:nvPr/>
          </p:nvSpPr>
          <p:spPr bwMode="auto">
            <a:xfrm>
              <a:off x="912" y="3464"/>
              <a:ext cx="187" cy="230"/>
            </a:xfrm>
            <a:prstGeom prst="rect">
              <a:avLst/>
            </a:prstGeom>
            <a:noFill/>
            <a:ln w="9525">
              <a:noFill/>
              <a:miter lim="800000"/>
              <a:headEnd/>
              <a:tailEnd/>
            </a:ln>
          </p:spPr>
          <p:txBody>
            <a:bodyPr lIns="0" tIns="0" rIns="0" bIns="0">
              <a:spAutoFit/>
            </a:bodyPr>
            <a:lstStyle/>
            <a:p>
              <a:pPr algn="ctr"/>
              <a:r>
                <a:rPr lang="en-US" b="1" i="1">
                  <a:solidFill>
                    <a:schemeClr val="accent2"/>
                  </a:solidFill>
                  <a:latin typeface="Times New Roman" pitchFamily="18" charset="0"/>
                </a:rPr>
                <a:t>S</a:t>
              </a:r>
              <a:endParaRPr lang="en-US" b="1">
                <a:solidFill>
                  <a:schemeClr val="accent2"/>
                </a:solidFill>
              </a:endParaRPr>
            </a:p>
          </p:txBody>
        </p:sp>
        <p:sp>
          <p:nvSpPr>
            <p:cNvPr id="129080" name="Rectangle 56"/>
            <p:cNvSpPr>
              <a:spLocks noChangeArrowheads="1"/>
            </p:cNvSpPr>
            <p:nvPr/>
          </p:nvSpPr>
          <p:spPr bwMode="auto">
            <a:xfrm>
              <a:off x="1272" y="3680"/>
              <a:ext cx="96" cy="230"/>
            </a:xfrm>
            <a:prstGeom prst="rect">
              <a:avLst/>
            </a:prstGeom>
            <a:noFill/>
            <a:ln w="9525">
              <a:noFill/>
              <a:miter lim="800000"/>
              <a:headEnd/>
              <a:tailEnd/>
            </a:ln>
          </p:spPr>
          <p:txBody>
            <a:bodyPr wrap="none" lIns="0" tIns="0" rIns="0" bIns="0">
              <a:spAutoFit/>
            </a:bodyPr>
            <a:lstStyle/>
            <a:p>
              <a:r>
                <a:rPr lang="en-US">
                  <a:solidFill>
                    <a:schemeClr val="accent2"/>
                  </a:solidFill>
                  <a:latin typeface="Times New Roman" pitchFamily="18" charset="0"/>
                </a:rPr>
                <a:t>0</a:t>
              </a:r>
              <a:endParaRPr lang="en-US">
                <a:solidFill>
                  <a:schemeClr val="accent2"/>
                </a:solidFill>
              </a:endParaRPr>
            </a:p>
          </p:txBody>
        </p:sp>
        <p:sp>
          <p:nvSpPr>
            <p:cNvPr id="129081" name="Rectangle 57"/>
            <p:cNvSpPr>
              <a:spLocks noChangeArrowheads="1"/>
            </p:cNvSpPr>
            <p:nvPr/>
          </p:nvSpPr>
          <p:spPr bwMode="auto">
            <a:xfrm>
              <a:off x="1528" y="3680"/>
              <a:ext cx="96" cy="230"/>
            </a:xfrm>
            <a:prstGeom prst="rect">
              <a:avLst/>
            </a:prstGeom>
            <a:noFill/>
            <a:ln w="9525">
              <a:noFill/>
              <a:miter lim="800000"/>
              <a:headEnd/>
              <a:tailEnd/>
            </a:ln>
          </p:spPr>
          <p:txBody>
            <a:bodyPr wrap="none" lIns="0" tIns="0" rIns="0" bIns="0">
              <a:spAutoFit/>
            </a:bodyPr>
            <a:lstStyle/>
            <a:p>
              <a:r>
                <a:rPr lang="en-US">
                  <a:solidFill>
                    <a:schemeClr val="accent2"/>
                  </a:solidFill>
                  <a:latin typeface="Times New Roman" pitchFamily="18" charset="0"/>
                </a:rPr>
                <a:t>1</a:t>
              </a:r>
              <a:endParaRPr lang="en-US">
                <a:solidFill>
                  <a:schemeClr val="accent2"/>
                </a:solidFill>
              </a:endParaRPr>
            </a:p>
          </p:txBody>
        </p:sp>
        <p:sp>
          <p:nvSpPr>
            <p:cNvPr id="129082" name="Rectangle 58"/>
            <p:cNvSpPr>
              <a:spLocks noChangeArrowheads="1"/>
            </p:cNvSpPr>
            <p:nvPr/>
          </p:nvSpPr>
          <p:spPr bwMode="auto">
            <a:xfrm>
              <a:off x="1768" y="3680"/>
              <a:ext cx="96" cy="230"/>
            </a:xfrm>
            <a:prstGeom prst="rect">
              <a:avLst/>
            </a:prstGeom>
            <a:noFill/>
            <a:ln w="9525">
              <a:noFill/>
              <a:miter lim="800000"/>
              <a:headEnd/>
              <a:tailEnd/>
            </a:ln>
          </p:spPr>
          <p:txBody>
            <a:bodyPr wrap="none" lIns="0" tIns="0" rIns="0" bIns="0">
              <a:spAutoFit/>
            </a:bodyPr>
            <a:lstStyle/>
            <a:p>
              <a:r>
                <a:rPr lang="en-US">
                  <a:solidFill>
                    <a:schemeClr val="accent2"/>
                  </a:solidFill>
                  <a:latin typeface="Times New Roman" pitchFamily="18" charset="0"/>
                </a:rPr>
                <a:t>2</a:t>
              </a:r>
              <a:endParaRPr lang="en-US">
                <a:solidFill>
                  <a:schemeClr val="accent2"/>
                </a:solidFill>
              </a:endParaRPr>
            </a:p>
          </p:txBody>
        </p:sp>
        <p:sp>
          <p:nvSpPr>
            <p:cNvPr id="129083" name="Rectangle 59"/>
            <p:cNvSpPr>
              <a:spLocks noChangeArrowheads="1"/>
            </p:cNvSpPr>
            <p:nvPr/>
          </p:nvSpPr>
          <p:spPr bwMode="auto">
            <a:xfrm>
              <a:off x="4336" y="3681"/>
              <a:ext cx="178" cy="230"/>
            </a:xfrm>
            <a:prstGeom prst="rect">
              <a:avLst/>
            </a:prstGeom>
            <a:noFill/>
            <a:ln w="9525">
              <a:noFill/>
              <a:miter lim="800000"/>
              <a:headEnd/>
              <a:tailEnd/>
            </a:ln>
          </p:spPr>
          <p:txBody>
            <a:bodyPr lIns="0" tIns="0" rIns="0" bIns="0">
              <a:spAutoFit/>
            </a:bodyPr>
            <a:lstStyle/>
            <a:p>
              <a:pPr algn="ctr"/>
              <a:r>
                <a:rPr lang="en-US" b="1" i="1">
                  <a:solidFill>
                    <a:schemeClr val="accent2"/>
                  </a:solidFill>
                  <a:latin typeface="Times New Roman" pitchFamily="18" charset="0"/>
                </a:rPr>
                <a:t>t</a:t>
              </a:r>
              <a:endParaRPr lang="en-US" b="1">
                <a:solidFill>
                  <a:schemeClr val="accent2"/>
                </a:solidFill>
              </a:endParaRPr>
            </a:p>
          </p:txBody>
        </p:sp>
        <p:sp>
          <p:nvSpPr>
            <p:cNvPr id="129084" name="Rectangle 60"/>
            <p:cNvSpPr>
              <a:spLocks noChangeArrowheads="1"/>
            </p:cNvSpPr>
            <p:nvPr/>
          </p:nvSpPr>
          <p:spPr bwMode="auto">
            <a:xfrm>
              <a:off x="2959"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85" name="Freeform 61"/>
            <p:cNvSpPr>
              <a:spLocks/>
            </p:cNvSpPr>
            <p:nvPr/>
          </p:nvSpPr>
          <p:spPr bwMode="auto">
            <a:xfrm>
              <a:off x="2959" y="3440"/>
              <a:ext cx="64" cy="127"/>
            </a:xfrm>
            <a:custGeom>
              <a:avLst/>
              <a:gdLst/>
              <a:ahLst/>
              <a:cxnLst>
                <a:cxn ang="0">
                  <a:pos x="16" y="0"/>
                </a:cxn>
                <a:cxn ang="0">
                  <a:pos x="32" y="71"/>
                </a:cxn>
                <a:cxn ang="0">
                  <a:pos x="32" y="71"/>
                </a:cxn>
                <a:cxn ang="0">
                  <a:pos x="32" y="71"/>
                </a:cxn>
                <a:cxn ang="0">
                  <a:pos x="40" y="95"/>
                </a:cxn>
                <a:cxn ang="0">
                  <a:pos x="40" y="95"/>
                </a:cxn>
                <a:cxn ang="0">
                  <a:pos x="40" y="95"/>
                </a:cxn>
                <a:cxn ang="0">
                  <a:pos x="64" y="119"/>
                </a:cxn>
                <a:cxn ang="0">
                  <a:pos x="64" y="111"/>
                </a:cxn>
                <a:cxn ang="0">
                  <a:pos x="56" y="127"/>
                </a:cxn>
                <a:cxn ang="0">
                  <a:pos x="56" y="127"/>
                </a:cxn>
                <a:cxn ang="0">
                  <a:pos x="32" y="103"/>
                </a:cxn>
                <a:cxn ang="0">
                  <a:pos x="32" y="103"/>
                </a:cxn>
                <a:cxn ang="0">
                  <a:pos x="24" y="103"/>
                </a:cxn>
                <a:cxn ang="0">
                  <a:pos x="16" y="79"/>
                </a:cxn>
                <a:cxn ang="0">
                  <a:pos x="16" y="79"/>
                </a:cxn>
                <a:cxn ang="0">
                  <a:pos x="16" y="71"/>
                </a:cxn>
                <a:cxn ang="0">
                  <a:pos x="0" y="0"/>
                </a:cxn>
                <a:cxn ang="0">
                  <a:pos x="16" y="0"/>
                </a:cxn>
              </a:cxnLst>
              <a:rect l="0" t="0" r="r" b="b"/>
              <a:pathLst>
                <a:path w="64" h="127">
                  <a:moveTo>
                    <a:pt x="16" y="0"/>
                  </a:moveTo>
                  <a:lnTo>
                    <a:pt x="32" y="71"/>
                  </a:lnTo>
                  <a:lnTo>
                    <a:pt x="32" y="71"/>
                  </a:lnTo>
                  <a:lnTo>
                    <a:pt x="32" y="71"/>
                  </a:lnTo>
                  <a:lnTo>
                    <a:pt x="40" y="95"/>
                  </a:lnTo>
                  <a:lnTo>
                    <a:pt x="40" y="95"/>
                  </a:lnTo>
                  <a:lnTo>
                    <a:pt x="40" y="95"/>
                  </a:lnTo>
                  <a:lnTo>
                    <a:pt x="64" y="119"/>
                  </a:lnTo>
                  <a:lnTo>
                    <a:pt x="64" y="111"/>
                  </a:lnTo>
                  <a:lnTo>
                    <a:pt x="56" y="127"/>
                  </a:lnTo>
                  <a:lnTo>
                    <a:pt x="56" y="127"/>
                  </a:lnTo>
                  <a:lnTo>
                    <a:pt x="32" y="103"/>
                  </a:lnTo>
                  <a:lnTo>
                    <a:pt x="32" y="103"/>
                  </a:lnTo>
                  <a:lnTo>
                    <a:pt x="24" y="103"/>
                  </a:lnTo>
                  <a:lnTo>
                    <a:pt x="16" y="79"/>
                  </a:lnTo>
                  <a:lnTo>
                    <a:pt x="16" y="79"/>
                  </a:lnTo>
                  <a:lnTo>
                    <a:pt x="16" y="71"/>
                  </a:lnTo>
                  <a:lnTo>
                    <a:pt x="0" y="0"/>
                  </a:lnTo>
                  <a:lnTo>
                    <a:pt x="16" y="0"/>
                  </a:lnTo>
                  <a:close/>
                </a:path>
              </a:pathLst>
            </a:custGeom>
            <a:solidFill>
              <a:schemeClr val="tx1"/>
            </a:solidFill>
            <a:ln w="9525">
              <a:solidFill>
                <a:schemeClr val="tx1"/>
              </a:solidFill>
              <a:round/>
              <a:headEnd/>
              <a:tailEnd/>
            </a:ln>
          </p:spPr>
          <p:txBody>
            <a:bodyPr/>
            <a:lstStyle/>
            <a:p>
              <a:endParaRPr lang="en-US"/>
            </a:p>
          </p:txBody>
        </p:sp>
        <p:sp>
          <p:nvSpPr>
            <p:cNvPr id="129086" name="Freeform 62"/>
            <p:cNvSpPr>
              <a:spLocks/>
            </p:cNvSpPr>
            <p:nvPr/>
          </p:nvSpPr>
          <p:spPr bwMode="auto">
            <a:xfrm>
              <a:off x="3015" y="3551"/>
              <a:ext cx="64" cy="40"/>
            </a:xfrm>
            <a:custGeom>
              <a:avLst/>
              <a:gdLst/>
              <a:ahLst/>
              <a:cxnLst>
                <a:cxn ang="0">
                  <a:pos x="8" y="0"/>
                </a:cxn>
                <a:cxn ang="0">
                  <a:pos x="64" y="24"/>
                </a:cxn>
                <a:cxn ang="0">
                  <a:pos x="64" y="32"/>
                </a:cxn>
                <a:cxn ang="0">
                  <a:pos x="48" y="32"/>
                </a:cxn>
                <a:cxn ang="0">
                  <a:pos x="56" y="40"/>
                </a:cxn>
                <a:cxn ang="0">
                  <a:pos x="0" y="16"/>
                </a:cxn>
                <a:cxn ang="0">
                  <a:pos x="8" y="0"/>
                </a:cxn>
              </a:cxnLst>
              <a:rect l="0" t="0" r="r" b="b"/>
              <a:pathLst>
                <a:path w="64" h="40">
                  <a:moveTo>
                    <a:pt x="8" y="0"/>
                  </a:moveTo>
                  <a:lnTo>
                    <a:pt x="64" y="24"/>
                  </a:lnTo>
                  <a:lnTo>
                    <a:pt x="64" y="32"/>
                  </a:lnTo>
                  <a:lnTo>
                    <a:pt x="48" y="32"/>
                  </a:lnTo>
                  <a:lnTo>
                    <a:pt x="56" y="40"/>
                  </a:lnTo>
                  <a:lnTo>
                    <a:pt x="0" y="16"/>
                  </a:lnTo>
                  <a:lnTo>
                    <a:pt x="8" y="0"/>
                  </a:lnTo>
                  <a:close/>
                </a:path>
              </a:pathLst>
            </a:custGeom>
            <a:solidFill>
              <a:schemeClr val="tx1"/>
            </a:solidFill>
            <a:ln w="9525">
              <a:solidFill>
                <a:schemeClr val="tx1"/>
              </a:solidFill>
              <a:round/>
              <a:headEnd/>
              <a:tailEnd/>
            </a:ln>
          </p:spPr>
          <p:txBody>
            <a:bodyPr/>
            <a:lstStyle/>
            <a:p>
              <a:endParaRPr lang="en-US"/>
            </a:p>
          </p:txBody>
        </p:sp>
        <p:sp>
          <p:nvSpPr>
            <p:cNvPr id="129087" name="Rectangle 63"/>
            <p:cNvSpPr>
              <a:spLocks noChangeArrowheads="1"/>
            </p:cNvSpPr>
            <p:nvPr/>
          </p:nvSpPr>
          <p:spPr bwMode="auto">
            <a:xfrm>
              <a:off x="3079"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88" name="Freeform 64"/>
            <p:cNvSpPr>
              <a:spLocks/>
            </p:cNvSpPr>
            <p:nvPr/>
          </p:nvSpPr>
          <p:spPr bwMode="auto">
            <a:xfrm>
              <a:off x="3063" y="3583"/>
              <a:ext cx="32" cy="96"/>
            </a:xfrm>
            <a:custGeom>
              <a:avLst/>
              <a:gdLst/>
              <a:ahLst/>
              <a:cxnLst>
                <a:cxn ang="0">
                  <a:pos x="16" y="0"/>
                </a:cxn>
                <a:cxn ang="0">
                  <a:pos x="0" y="0"/>
                </a:cxn>
                <a:cxn ang="0">
                  <a:pos x="16" y="96"/>
                </a:cxn>
                <a:cxn ang="0">
                  <a:pos x="32" y="96"/>
                </a:cxn>
                <a:cxn ang="0">
                  <a:pos x="16" y="0"/>
                </a:cxn>
              </a:cxnLst>
              <a:rect l="0" t="0" r="r" b="b"/>
              <a:pathLst>
                <a:path w="32" h="96">
                  <a:moveTo>
                    <a:pt x="16" y="0"/>
                  </a:moveTo>
                  <a:lnTo>
                    <a:pt x="0" y="0"/>
                  </a:lnTo>
                  <a:lnTo>
                    <a:pt x="16" y="96"/>
                  </a:lnTo>
                  <a:lnTo>
                    <a:pt x="32" y="96"/>
                  </a:lnTo>
                  <a:lnTo>
                    <a:pt x="16" y="0"/>
                  </a:lnTo>
                  <a:close/>
                </a:path>
              </a:pathLst>
            </a:custGeom>
            <a:solidFill>
              <a:schemeClr val="tx1"/>
            </a:solidFill>
            <a:ln w="9525">
              <a:solidFill>
                <a:schemeClr val="tx1"/>
              </a:solidFill>
              <a:round/>
              <a:headEnd/>
              <a:tailEnd/>
            </a:ln>
          </p:spPr>
          <p:txBody>
            <a:bodyPr/>
            <a:lstStyle/>
            <a:p>
              <a:endParaRPr lang="en-US"/>
            </a:p>
          </p:txBody>
        </p:sp>
        <p:sp>
          <p:nvSpPr>
            <p:cNvPr id="129089" name="Rectangle 65"/>
            <p:cNvSpPr>
              <a:spLocks noChangeArrowheads="1"/>
            </p:cNvSpPr>
            <p:nvPr/>
          </p:nvSpPr>
          <p:spPr bwMode="auto">
            <a:xfrm>
              <a:off x="3583" y="3432"/>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90" name="Freeform 66"/>
            <p:cNvSpPr>
              <a:spLocks/>
            </p:cNvSpPr>
            <p:nvPr/>
          </p:nvSpPr>
          <p:spPr bwMode="auto">
            <a:xfrm>
              <a:off x="3583" y="3440"/>
              <a:ext cx="64" cy="127"/>
            </a:xfrm>
            <a:custGeom>
              <a:avLst/>
              <a:gdLst/>
              <a:ahLst/>
              <a:cxnLst>
                <a:cxn ang="0">
                  <a:pos x="16" y="0"/>
                </a:cxn>
                <a:cxn ang="0">
                  <a:pos x="24" y="71"/>
                </a:cxn>
                <a:cxn ang="0">
                  <a:pos x="24" y="71"/>
                </a:cxn>
                <a:cxn ang="0">
                  <a:pos x="24" y="71"/>
                </a:cxn>
                <a:cxn ang="0">
                  <a:pos x="40" y="95"/>
                </a:cxn>
                <a:cxn ang="0">
                  <a:pos x="40" y="95"/>
                </a:cxn>
                <a:cxn ang="0">
                  <a:pos x="40" y="95"/>
                </a:cxn>
                <a:cxn ang="0">
                  <a:pos x="64" y="119"/>
                </a:cxn>
                <a:cxn ang="0">
                  <a:pos x="64" y="111"/>
                </a:cxn>
                <a:cxn ang="0">
                  <a:pos x="56" y="127"/>
                </a:cxn>
                <a:cxn ang="0">
                  <a:pos x="56" y="127"/>
                </a:cxn>
                <a:cxn ang="0">
                  <a:pos x="32" y="103"/>
                </a:cxn>
                <a:cxn ang="0">
                  <a:pos x="32" y="103"/>
                </a:cxn>
                <a:cxn ang="0">
                  <a:pos x="24" y="103"/>
                </a:cxn>
                <a:cxn ang="0">
                  <a:pos x="8" y="79"/>
                </a:cxn>
                <a:cxn ang="0">
                  <a:pos x="8" y="79"/>
                </a:cxn>
                <a:cxn ang="0">
                  <a:pos x="8" y="71"/>
                </a:cxn>
                <a:cxn ang="0">
                  <a:pos x="0" y="0"/>
                </a:cxn>
                <a:cxn ang="0">
                  <a:pos x="16" y="0"/>
                </a:cxn>
              </a:cxnLst>
              <a:rect l="0" t="0" r="r" b="b"/>
              <a:pathLst>
                <a:path w="64" h="127">
                  <a:moveTo>
                    <a:pt x="16" y="0"/>
                  </a:moveTo>
                  <a:lnTo>
                    <a:pt x="24" y="71"/>
                  </a:lnTo>
                  <a:lnTo>
                    <a:pt x="24" y="71"/>
                  </a:lnTo>
                  <a:lnTo>
                    <a:pt x="24" y="71"/>
                  </a:lnTo>
                  <a:lnTo>
                    <a:pt x="40" y="95"/>
                  </a:lnTo>
                  <a:lnTo>
                    <a:pt x="40" y="95"/>
                  </a:lnTo>
                  <a:lnTo>
                    <a:pt x="40" y="95"/>
                  </a:lnTo>
                  <a:lnTo>
                    <a:pt x="64" y="119"/>
                  </a:lnTo>
                  <a:lnTo>
                    <a:pt x="64" y="111"/>
                  </a:lnTo>
                  <a:lnTo>
                    <a:pt x="56" y="127"/>
                  </a:lnTo>
                  <a:lnTo>
                    <a:pt x="56" y="127"/>
                  </a:lnTo>
                  <a:lnTo>
                    <a:pt x="32" y="103"/>
                  </a:lnTo>
                  <a:lnTo>
                    <a:pt x="32" y="103"/>
                  </a:lnTo>
                  <a:lnTo>
                    <a:pt x="24" y="103"/>
                  </a:lnTo>
                  <a:lnTo>
                    <a:pt x="8" y="79"/>
                  </a:lnTo>
                  <a:lnTo>
                    <a:pt x="8" y="79"/>
                  </a:lnTo>
                  <a:lnTo>
                    <a:pt x="8" y="71"/>
                  </a:lnTo>
                  <a:lnTo>
                    <a:pt x="0" y="0"/>
                  </a:lnTo>
                  <a:lnTo>
                    <a:pt x="16" y="0"/>
                  </a:lnTo>
                  <a:close/>
                </a:path>
              </a:pathLst>
            </a:custGeom>
            <a:solidFill>
              <a:schemeClr val="tx1"/>
            </a:solidFill>
            <a:ln w="9525">
              <a:solidFill>
                <a:schemeClr val="tx1"/>
              </a:solidFill>
              <a:round/>
              <a:headEnd/>
              <a:tailEnd/>
            </a:ln>
          </p:spPr>
          <p:txBody>
            <a:bodyPr/>
            <a:lstStyle/>
            <a:p>
              <a:endParaRPr lang="en-US"/>
            </a:p>
          </p:txBody>
        </p:sp>
        <p:sp>
          <p:nvSpPr>
            <p:cNvPr id="129091" name="Freeform 67"/>
            <p:cNvSpPr>
              <a:spLocks/>
            </p:cNvSpPr>
            <p:nvPr/>
          </p:nvSpPr>
          <p:spPr bwMode="auto">
            <a:xfrm>
              <a:off x="3639" y="3551"/>
              <a:ext cx="64" cy="40"/>
            </a:xfrm>
            <a:custGeom>
              <a:avLst/>
              <a:gdLst/>
              <a:ahLst/>
              <a:cxnLst>
                <a:cxn ang="0">
                  <a:pos x="8" y="0"/>
                </a:cxn>
                <a:cxn ang="0">
                  <a:pos x="64" y="24"/>
                </a:cxn>
                <a:cxn ang="0">
                  <a:pos x="64" y="32"/>
                </a:cxn>
                <a:cxn ang="0">
                  <a:pos x="48" y="32"/>
                </a:cxn>
                <a:cxn ang="0">
                  <a:pos x="56" y="40"/>
                </a:cxn>
                <a:cxn ang="0">
                  <a:pos x="0" y="16"/>
                </a:cxn>
                <a:cxn ang="0">
                  <a:pos x="8" y="0"/>
                </a:cxn>
              </a:cxnLst>
              <a:rect l="0" t="0" r="r" b="b"/>
              <a:pathLst>
                <a:path w="64" h="40">
                  <a:moveTo>
                    <a:pt x="8" y="0"/>
                  </a:moveTo>
                  <a:lnTo>
                    <a:pt x="64" y="24"/>
                  </a:lnTo>
                  <a:lnTo>
                    <a:pt x="64" y="32"/>
                  </a:lnTo>
                  <a:lnTo>
                    <a:pt x="48" y="32"/>
                  </a:lnTo>
                  <a:lnTo>
                    <a:pt x="56" y="40"/>
                  </a:lnTo>
                  <a:lnTo>
                    <a:pt x="0" y="16"/>
                  </a:lnTo>
                  <a:lnTo>
                    <a:pt x="8" y="0"/>
                  </a:lnTo>
                  <a:close/>
                </a:path>
              </a:pathLst>
            </a:custGeom>
            <a:solidFill>
              <a:schemeClr val="tx1"/>
            </a:solidFill>
            <a:ln w="9525">
              <a:solidFill>
                <a:schemeClr val="tx1"/>
              </a:solidFill>
              <a:round/>
              <a:headEnd/>
              <a:tailEnd/>
            </a:ln>
          </p:spPr>
          <p:txBody>
            <a:bodyPr/>
            <a:lstStyle/>
            <a:p>
              <a:endParaRPr lang="en-US"/>
            </a:p>
          </p:txBody>
        </p:sp>
        <p:sp>
          <p:nvSpPr>
            <p:cNvPr id="129092" name="Rectangle 68"/>
            <p:cNvSpPr>
              <a:spLocks noChangeArrowheads="1"/>
            </p:cNvSpPr>
            <p:nvPr/>
          </p:nvSpPr>
          <p:spPr bwMode="auto">
            <a:xfrm>
              <a:off x="3703" y="3679"/>
              <a:ext cx="16" cy="8"/>
            </a:xfrm>
            <a:prstGeom prst="rect">
              <a:avLst/>
            </a:prstGeom>
            <a:solidFill>
              <a:schemeClr val="tx1"/>
            </a:solidFill>
            <a:ln w="9525">
              <a:solidFill>
                <a:schemeClr val="tx1"/>
              </a:solidFill>
              <a:miter lim="800000"/>
              <a:headEnd/>
              <a:tailEnd/>
            </a:ln>
          </p:spPr>
          <p:txBody>
            <a:bodyPr/>
            <a:lstStyle/>
            <a:p>
              <a:endParaRPr lang="en-US"/>
            </a:p>
          </p:txBody>
        </p:sp>
        <p:sp>
          <p:nvSpPr>
            <p:cNvPr id="129093" name="Freeform 69"/>
            <p:cNvSpPr>
              <a:spLocks/>
            </p:cNvSpPr>
            <p:nvPr/>
          </p:nvSpPr>
          <p:spPr bwMode="auto">
            <a:xfrm>
              <a:off x="3687" y="3583"/>
              <a:ext cx="32" cy="96"/>
            </a:xfrm>
            <a:custGeom>
              <a:avLst/>
              <a:gdLst/>
              <a:ahLst/>
              <a:cxnLst>
                <a:cxn ang="0">
                  <a:pos x="16" y="0"/>
                </a:cxn>
                <a:cxn ang="0">
                  <a:pos x="0" y="0"/>
                </a:cxn>
                <a:cxn ang="0">
                  <a:pos x="16" y="96"/>
                </a:cxn>
                <a:cxn ang="0">
                  <a:pos x="32" y="96"/>
                </a:cxn>
                <a:cxn ang="0">
                  <a:pos x="16" y="0"/>
                </a:cxn>
              </a:cxnLst>
              <a:rect l="0" t="0" r="r" b="b"/>
              <a:pathLst>
                <a:path w="32" h="96">
                  <a:moveTo>
                    <a:pt x="16" y="0"/>
                  </a:moveTo>
                  <a:lnTo>
                    <a:pt x="0" y="0"/>
                  </a:lnTo>
                  <a:lnTo>
                    <a:pt x="16" y="96"/>
                  </a:lnTo>
                  <a:lnTo>
                    <a:pt x="32" y="96"/>
                  </a:lnTo>
                  <a:lnTo>
                    <a:pt x="16" y="0"/>
                  </a:lnTo>
                  <a:close/>
                </a:path>
              </a:pathLst>
            </a:custGeom>
            <a:solidFill>
              <a:schemeClr val="tx1"/>
            </a:solidFill>
            <a:ln w="9525">
              <a:solidFill>
                <a:schemeClr val="tx1"/>
              </a:solidFill>
              <a:round/>
              <a:headEnd/>
              <a:tailEnd/>
            </a:ln>
          </p:spPr>
          <p:txBody>
            <a:bodyPr/>
            <a:lstStyle/>
            <a:p>
              <a:endParaRPr lang="en-US"/>
            </a:p>
          </p:txBody>
        </p:sp>
        <p:sp>
          <p:nvSpPr>
            <p:cNvPr id="129094" name="Rectangle 70"/>
            <p:cNvSpPr>
              <a:spLocks noChangeArrowheads="1"/>
            </p:cNvSpPr>
            <p:nvPr/>
          </p:nvSpPr>
          <p:spPr bwMode="auto">
            <a:xfrm>
              <a:off x="3239" y="3360"/>
              <a:ext cx="192" cy="230"/>
            </a:xfrm>
            <a:prstGeom prst="rect">
              <a:avLst/>
            </a:prstGeom>
            <a:noFill/>
            <a:ln w="9525">
              <a:noFill/>
              <a:miter lim="800000"/>
              <a:headEnd/>
              <a:tailEnd/>
            </a:ln>
          </p:spPr>
          <p:txBody>
            <a:bodyPr wrap="none" lIns="0" tIns="0" rIns="0" bIns="0">
              <a:spAutoFit/>
            </a:bodyPr>
            <a:lstStyle/>
            <a:p>
              <a:r>
                <a:rPr lang="en-US" b="1">
                  <a:latin typeface="Times New Roman" pitchFamily="18" charset="0"/>
                </a:rPr>
                <a:t>…</a:t>
              </a:r>
            </a:p>
          </p:txBody>
        </p:sp>
      </p:grpSp>
      <p:sp>
        <p:nvSpPr>
          <p:cNvPr id="129095" name="Text Box 71"/>
          <p:cNvSpPr txBox="1">
            <a:spLocks noChangeArrowheads="1"/>
          </p:cNvSpPr>
          <p:nvPr/>
        </p:nvSpPr>
        <p:spPr bwMode="auto">
          <a:xfrm>
            <a:off x="1524000" y="4191000"/>
            <a:ext cx="5562600" cy="2308324"/>
          </a:xfrm>
          <a:prstGeom prst="rect">
            <a:avLst/>
          </a:prstGeom>
          <a:noFill/>
          <a:ln w="9525">
            <a:solidFill>
              <a:schemeClr val="accent2"/>
            </a:solidFill>
            <a:miter lim="800000"/>
            <a:headEnd/>
            <a:tailEnd/>
          </a:ln>
          <a:effectLst/>
        </p:spPr>
        <p:txBody>
          <a:bodyPr wrap="square">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a:solidFill>
                  <a:schemeClr val="tx2"/>
                </a:solidFill>
                <a:latin typeface="Times New Roman" pitchFamily="18" charset="0"/>
              </a:rPr>
              <a:t>pop</a:t>
            </a:r>
            <a:r>
              <a:rPr lang="en-US" dirty="0">
                <a:solidFill>
                  <a:schemeClr val="tx2"/>
                </a:solidFill>
                <a:latin typeface="Times New Roman" pitchFamily="18" charset="0"/>
              </a:rPr>
              <a:t>():</a:t>
            </a:r>
          </a:p>
          <a:p>
            <a:pPr defTabSz="228600"/>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if</a:t>
            </a:r>
            <a:r>
              <a:rPr lang="en-US" dirty="0">
                <a:latin typeface="Times New Roman" pitchFamily="18" charset="0"/>
                <a:sym typeface="Symbol" pitchFamily="18" charset="2"/>
              </a:rPr>
              <a:t> </a:t>
            </a:r>
            <a:r>
              <a:rPr lang="en-US" b="1" i="1" dirty="0" err="1">
                <a:solidFill>
                  <a:schemeClr val="accent2"/>
                </a:solidFill>
                <a:latin typeface="Times New Roman" pitchFamily="18" charset="0"/>
                <a:sym typeface="Symbol" pitchFamily="18" charset="2"/>
              </a:rPr>
              <a:t>isEmpty</a:t>
            </a:r>
            <a:r>
              <a:rPr lang="en-US" dirty="0">
                <a:solidFill>
                  <a:schemeClr val="accent2"/>
                </a:solidFill>
                <a:latin typeface="Times New Roman" pitchFamily="18" charset="0"/>
              </a:rPr>
              <a:t>()</a:t>
            </a:r>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then</a:t>
            </a:r>
          </a:p>
          <a:p>
            <a:pPr defTabSz="228600"/>
            <a:r>
              <a:rPr lang="en-US" b="1" dirty="0">
                <a:solidFill>
                  <a:srgbClr val="000000"/>
                </a:solidFill>
                <a:latin typeface="Times New Roman" pitchFamily="18" charset="0"/>
                <a:sym typeface="Symbol" pitchFamily="18" charset="2"/>
              </a:rPr>
              <a:t>		throw </a:t>
            </a:r>
            <a:r>
              <a:rPr lang="en-US" b="1" i="1" dirty="0" err="1">
                <a:solidFill>
                  <a:schemeClr val="accent2"/>
                </a:solidFill>
                <a:latin typeface="Times New Roman" pitchFamily="18" charset="0"/>
                <a:sym typeface="Symbol" pitchFamily="18" charset="2"/>
              </a:rPr>
              <a:t>EmptyStackException</a:t>
            </a:r>
            <a:endParaRPr lang="en-US" b="1" dirty="0">
              <a:solidFill>
                <a:srgbClr val="000000"/>
              </a:solidFill>
              <a:latin typeface="Times New Roman" pitchFamily="18" charset="0"/>
              <a:sym typeface="Symbol" pitchFamily="18" charset="2"/>
            </a:endParaRPr>
          </a:p>
          <a:p>
            <a:pPr defTabSz="228600"/>
            <a:r>
              <a:rPr lang="en-US" dirty="0">
                <a:solidFill>
                  <a:schemeClr val="accent2"/>
                </a:solidFill>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else </a:t>
            </a:r>
            <a:r>
              <a:rPr lang="en-US" dirty="0">
                <a:latin typeface="Times New Roman" pitchFamily="18" charset="0"/>
                <a:sym typeface="Symbol" pitchFamily="18" charset="2"/>
              </a:rPr>
              <a:t> </a:t>
            </a:r>
            <a:endParaRPr lang="en-US" dirty="0" smtClean="0">
              <a:latin typeface="Times New Roman" pitchFamily="18" charset="0"/>
              <a:sym typeface="Symbol" pitchFamily="18" charset="2"/>
            </a:endParaRPr>
          </a:p>
          <a:p>
            <a:pPr defTabSz="228600"/>
            <a:r>
              <a:rPr lang="en-US" dirty="0" smtClean="0">
                <a:latin typeface="Times New Roman" pitchFamily="18" charset="0"/>
                <a:sym typeface="Symbol" pitchFamily="18" charset="2"/>
              </a:rPr>
              <a:t>		</a:t>
            </a:r>
            <a:r>
              <a:rPr lang="en-US" i="1" dirty="0" smtClean="0">
                <a:solidFill>
                  <a:schemeClr val="accent6"/>
                </a:solidFill>
                <a:latin typeface="Times New Roman" pitchFamily="18" charset="0"/>
                <a:sym typeface="Symbol" pitchFamily="18" charset="2"/>
              </a:rPr>
              <a:t>e  S[t]</a:t>
            </a:r>
          </a:p>
          <a:p>
            <a:pPr defTabSz="228600"/>
            <a:r>
              <a:rPr lang="en-US" i="1" dirty="0" smtClean="0">
                <a:solidFill>
                  <a:schemeClr val="accent6"/>
                </a:solidFill>
                <a:latin typeface="Times New Roman" pitchFamily="18" charset="0"/>
                <a:sym typeface="Symbol" pitchFamily="18" charset="2"/>
              </a:rPr>
              <a:t>		S[t]  NULL</a:t>
            </a:r>
            <a:endParaRPr lang="en-US" i="1" dirty="0">
              <a:solidFill>
                <a:schemeClr val="accent6"/>
              </a:solidFill>
              <a:latin typeface="Times New Roman" pitchFamily="18" charset="0"/>
            </a:endParaRPr>
          </a:p>
          <a:p>
            <a:pPr defTabSz="228600"/>
            <a:r>
              <a:rPr lang="en-US" dirty="0">
                <a:solidFill>
                  <a:schemeClr val="accent2"/>
                </a:solidFill>
                <a:latin typeface="Times New Roman" pitchFamily="18" charset="0"/>
              </a:rPr>
              <a:t>		</a:t>
            </a:r>
            <a:r>
              <a:rPr lang="en-US" b="1" i="1" dirty="0">
                <a:solidFill>
                  <a:schemeClr val="accent2"/>
                </a:solidFill>
                <a:latin typeface="Times New Roman" pitchFamily="18" charset="0"/>
              </a:rPr>
              <a:t>t</a:t>
            </a:r>
            <a:r>
              <a:rPr lang="en-US" dirty="0">
                <a:solidFill>
                  <a:schemeClr val="tx2"/>
                </a:solidFill>
                <a:latin typeface="Times New Roman" pitchFamily="18" charset="0"/>
              </a:rPr>
              <a:t> </a:t>
            </a:r>
            <a:r>
              <a:rPr lang="en-US" dirty="0">
                <a:solidFill>
                  <a:srgbClr val="000000"/>
                </a:solidFill>
                <a:latin typeface="Times New Roman" pitchFamily="18" charset="0"/>
                <a:sym typeface="Symbol" pitchFamily="18" charset="2"/>
              </a:rPr>
              <a:t></a:t>
            </a:r>
            <a:r>
              <a:rPr lang="en-US" dirty="0">
                <a:solidFill>
                  <a:schemeClr val="tx2"/>
                </a:solidFill>
                <a:latin typeface="Times New Roman" pitchFamily="18" charset="0"/>
                <a:sym typeface="Symbol" pitchFamily="18" charset="2"/>
              </a:rPr>
              <a:t> </a:t>
            </a:r>
            <a:r>
              <a:rPr lang="en-US" b="1" i="1" dirty="0">
                <a:solidFill>
                  <a:schemeClr val="accent2"/>
                </a:solidFill>
                <a:latin typeface="Times New Roman" pitchFamily="18" charset="0"/>
                <a:sym typeface="Symbol" pitchFamily="18" charset="2"/>
              </a:rPr>
              <a:t>t</a:t>
            </a:r>
            <a:r>
              <a:rPr lang="en-US" dirty="0">
                <a:solidFill>
                  <a:schemeClr val="accent2"/>
                </a:solidFill>
                <a:latin typeface="Times New Roman" pitchFamily="18" charset="0"/>
                <a:sym typeface="Symbol" pitchFamily="18" charset="2"/>
              </a:rPr>
              <a:t> </a:t>
            </a:r>
            <a:r>
              <a:rPr lang="en-US" dirty="0">
                <a:solidFill>
                  <a:schemeClr val="tx2"/>
                </a:solidFill>
                <a:latin typeface="Times New Roman" pitchFamily="18" charset="0"/>
                <a:sym typeface="Symbol" pitchFamily="18" charset="2"/>
              </a:rPr>
              <a:t> </a:t>
            </a:r>
            <a:r>
              <a:rPr lang="en-US" dirty="0">
                <a:solidFill>
                  <a:schemeClr val="accent2"/>
                </a:solidFill>
                <a:latin typeface="Times New Roman" pitchFamily="18" charset="0"/>
                <a:sym typeface="Symbol" pitchFamily="18" charset="2"/>
              </a:rPr>
              <a:t>1</a:t>
            </a:r>
          </a:p>
          <a:p>
            <a:pPr defTabSz="228600"/>
            <a:r>
              <a:rPr lang="en-US" b="1" dirty="0">
                <a:solidFill>
                  <a:srgbClr val="000000"/>
                </a:solidFill>
                <a:latin typeface="Times New Roman" pitchFamily="18" charset="0"/>
                <a:sym typeface="Symbol" pitchFamily="18" charset="2"/>
              </a:rPr>
              <a:t>		return</a:t>
            </a:r>
            <a:r>
              <a:rPr lang="en-US" dirty="0">
                <a:latin typeface="Times New Roman" pitchFamily="18" charset="0"/>
                <a:sym typeface="Symbol" pitchFamily="18" charset="2"/>
              </a:rPr>
              <a:t> </a:t>
            </a:r>
            <a:r>
              <a:rPr lang="en-US" b="1" i="1" dirty="0" smtClean="0">
                <a:solidFill>
                  <a:schemeClr val="accent2"/>
                </a:solidFill>
                <a:latin typeface="Times New Roman" pitchFamily="18" charset="0"/>
                <a:sym typeface="Symbol" pitchFamily="18" charset="2"/>
              </a:rPr>
              <a:t>e</a:t>
            </a:r>
            <a:endParaRPr lang="en-US" dirty="0">
              <a:solidFill>
                <a:schemeClr val="accent2"/>
              </a:solidFill>
              <a:latin typeface="Times New Roman" pitchFamily="18" charset="0"/>
              <a:sym typeface="Symbol" pitchFamily="18" charset="2"/>
            </a:endParaRPr>
          </a:p>
        </p:txBody>
      </p:sp>
      <p:sp>
        <p:nvSpPr>
          <p:cNvPr id="73" name="TextBox 72"/>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2691A68-5440-43C5-B248-032E2EBF1DC3}" type="slidenum">
              <a:rPr lang="en-US"/>
              <a:pPr/>
              <a:t>19</a:t>
            </a:fld>
            <a:endParaRPr lang="en-US"/>
          </a:p>
        </p:txBody>
      </p:sp>
      <p:sp>
        <p:nvSpPr>
          <p:cNvPr id="130052" name="Text Box 4"/>
          <p:cNvSpPr txBox="1">
            <a:spLocks noChangeArrowheads="1"/>
          </p:cNvSpPr>
          <p:nvPr/>
        </p:nvSpPr>
        <p:spPr bwMode="auto">
          <a:xfrm>
            <a:off x="990600" y="4114800"/>
            <a:ext cx="4419600" cy="646331"/>
          </a:xfrm>
          <a:prstGeom prst="rect">
            <a:avLst/>
          </a:prstGeom>
          <a:noFill/>
          <a:ln w="9525">
            <a:solidFill>
              <a:schemeClr val="accent2"/>
            </a:solidFill>
            <a:miter lim="800000"/>
            <a:headEnd/>
            <a:tailEnd/>
          </a:ln>
          <a:effectLst/>
        </p:spPr>
        <p:txBody>
          <a:bodyPr wrap="square">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err="1" smtClean="0">
                <a:solidFill>
                  <a:schemeClr val="tx2"/>
                </a:solidFill>
                <a:latin typeface="Times New Roman" pitchFamily="18" charset="0"/>
              </a:rPr>
              <a:t>IsEmpty</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smtClean="0">
                <a:solidFill>
                  <a:srgbClr val="000000"/>
                </a:solidFill>
                <a:latin typeface="Times New Roman" pitchFamily="18" charset="0"/>
                <a:sym typeface="Symbol" pitchFamily="18" charset="2"/>
              </a:rPr>
              <a:t>return </a:t>
            </a:r>
            <a:r>
              <a:rPr lang="en-US" b="1" i="1" dirty="0" smtClean="0">
                <a:solidFill>
                  <a:schemeClr val="accent6"/>
                </a:solidFill>
                <a:latin typeface="Times New Roman" pitchFamily="18" charset="0"/>
                <a:sym typeface="Symbol" pitchFamily="18" charset="2"/>
              </a:rPr>
              <a:t>(t&lt;0)</a:t>
            </a:r>
            <a:endParaRPr lang="en-US" b="1" i="1" dirty="0">
              <a:solidFill>
                <a:schemeClr val="accent6"/>
              </a:solidFill>
              <a:latin typeface="Times New Roman" pitchFamily="18" charset="0"/>
              <a:sym typeface="Symbol" pitchFamily="18" charset="2"/>
            </a:endParaRPr>
          </a:p>
        </p:txBody>
      </p:sp>
      <p:graphicFrame>
        <p:nvGraphicFramePr>
          <p:cNvPr id="130053" name="Object 5"/>
          <p:cNvGraphicFramePr>
            <a:graphicFrameLocks noChangeAspect="1"/>
          </p:cNvGraphicFramePr>
          <p:nvPr/>
        </p:nvGraphicFramePr>
        <p:xfrm>
          <a:off x="6477000" y="304800"/>
          <a:ext cx="2438400" cy="1855788"/>
        </p:xfrm>
        <a:graphic>
          <a:graphicData uri="http://schemas.openxmlformats.org/presentationml/2006/ole">
            <mc:AlternateContent xmlns:mc="http://schemas.openxmlformats.org/markup-compatibility/2006">
              <mc:Choice xmlns:v="urn:schemas-microsoft-com:vml" Requires="v">
                <p:oleObj spid="_x0000_s178180" name="Clip" r:id="rId3" imgW="1821240" imgH="1386720" progId="">
                  <p:embed/>
                </p:oleObj>
              </mc:Choice>
              <mc:Fallback>
                <p:oleObj name="Clip" r:id="rId3" imgW="1821240" imgH="138672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77000" y="304800"/>
                        <a:ext cx="2438400" cy="18557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Text Box 72"/>
          <p:cNvSpPr txBox="1">
            <a:spLocks noChangeArrowheads="1"/>
          </p:cNvSpPr>
          <p:nvPr/>
        </p:nvSpPr>
        <p:spPr bwMode="auto">
          <a:xfrm>
            <a:off x="990600" y="2286000"/>
            <a:ext cx="4419600" cy="1477328"/>
          </a:xfrm>
          <a:prstGeom prst="rect">
            <a:avLst/>
          </a:prstGeom>
          <a:noFill/>
          <a:ln w="9525">
            <a:solidFill>
              <a:schemeClr val="accent2"/>
            </a:solidFill>
            <a:miter lim="800000"/>
            <a:headEnd/>
            <a:tailEnd/>
          </a:ln>
          <a:effectLst/>
        </p:spPr>
        <p:txBody>
          <a:bodyPr>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smtClean="0">
                <a:solidFill>
                  <a:schemeClr val="tx2"/>
                </a:solidFill>
                <a:latin typeface="Times New Roman" pitchFamily="18" charset="0"/>
              </a:rPr>
              <a:t>top</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if</a:t>
            </a:r>
            <a:r>
              <a:rPr lang="en-US" dirty="0">
                <a:latin typeface="Times New Roman" pitchFamily="18" charset="0"/>
                <a:sym typeface="Symbol" pitchFamily="18" charset="2"/>
              </a:rPr>
              <a:t> </a:t>
            </a:r>
            <a:r>
              <a:rPr lang="en-US" b="1" i="1" dirty="0" err="1" smtClean="0">
                <a:solidFill>
                  <a:schemeClr val="accent2"/>
                </a:solidFill>
                <a:latin typeface="Times New Roman" pitchFamily="18" charset="0"/>
              </a:rPr>
              <a:t>IsEmpty</a:t>
            </a:r>
            <a:r>
              <a:rPr lang="en-US" b="1" i="1" dirty="0" smtClean="0">
                <a:solidFill>
                  <a:schemeClr val="accent2"/>
                </a:solidFill>
                <a:latin typeface="Times New Roman" pitchFamily="18" charset="0"/>
              </a:rPr>
              <a:t>() </a:t>
            </a:r>
            <a:r>
              <a:rPr lang="en-US" b="1" dirty="0" smtClean="0">
                <a:solidFill>
                  <a:srgbClr val="000000"/>
                </a:solidFill>
                <a:latin typeface="Times New Roman" pitchFamily="18" charset="0"/>
                <a:sym typeface="Symbol" pitchFamily="18" charset="2"/>
              </a:rPr>
              <a:t>then</a:t>
            </a:r>
            <a:endParaRPr lang="en-US" b="1" dirty="0">
              <a:solidFill>
                <a:srgbClr val="000000"/>
              </a:solidFill>
              <a:latin typeface="Times New Roman" pitchFamily="18" charset="0"/>
              <a:sym typeface="Symbol" pitchFamily="18" charset="2"/>
            </a:endParaRPr>
          </a:p>
          <a:p>
            <a:pPr defTabSz="228600"/>
            <a:r>
              <a:rPr lang="en-US" b="1" dirty="0">
                <a:solidFill>
                  <a:srgbClr val="000000"/>
                </a:solidFill>
                <a:latin typeface="Times New Roman" pitchFamily="18" charset="0"/>
                <a:sym typeface="Symbol" pitchFamily="18" charset="2"/>
              </a:rPr>
              <a:t>		throw </a:t>
            </a:r>
            <a:r>
              <a:rPr lang="en-US" b="1" i="1" dirty="0" err="1" smtClean="0">
                <a:solidFill>
                  <a:schemeClr val="accent2"/>
                </a:solidFill>
                <a:latin typeface="Times New Roman" pitchFamily="18" charset="0"/>
                <a:sym typeface="Symbol" pitchFamily="18" charset="2"/>
              </a:rPr>
              <a:t>EmptyStackException</a:t>
            </a:r>
            <a:endParaRPr lang="en-US" b="1" dirty="0">
              <a:solidFill>
                <a:srgbClr val="000000"/>
              </a:solidFill>
              <a:latin typeface="Times New Roman" pitchFamily="18" charset="0"/>
              <a:sym typeface="Symbol" pitchFamily="18" charset="2"/>
            </a:endParaRPr>
          </a:p>
          <a:p>
            <a:pPr defTabSz="228600"/>
            <a:r>
              <a:rPr lang="en-US" dirty="0">
                <a:solidFill>
                  <a:schemeClr val="accent2"/>
                </a:solidFill>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else </a:t>
            </a:r>
            <a:r>
              <a:rPr lang="en-US" dirty="0">
                <a:latin typeface="Times New Roman" pitchFamily="18" charset="0"/>
                <a:sym typeface="Symbol" pitchFamily="18" charset="2"/>
              </a:rPr>
              <a:t> </a:t>
            </a:r>
            <a:endParaRPr lang="en-US" dirty="0">
              <a:latin typeface="Times New Roman" pitchFamily="18" charset="0"/>
            </a:endParaRPr>
          </a:p>
          <a:p>
            <a:pPr defTabSz="228600"/>
            <a:r>
              <a:rPr lang="en-US" dirty="0">
                <a:solidFill>
                  <a:schemeClr val="accent2"/>
                </a:solidFill>
                <a:latin typeface="Times New Roman" pitchFamily="18" charset="0"/>
              </a:rPr>
              <a:t>		</a:t>
            </a:r>
            <a:r>
              <a:rPr lang="en-US" b="1" i="1" dirty="0" smtClean="0">
                <a:latin typeface="Times New Roman" pitchFamily="18" charset="0"/>
              </a:rPr>
              <a:t>return</a:t>
            </a:r>
            <a:r>
              <a:rPr lang="en-US" b="1" i="1" dirty="0" smtClean="0">
                <a:solidFill>
                  <a:schemeClr val="accent2"/>
                </a:solidFill>
                <a:latin typeface="Times New Roman" pitchFamily="18" charset="0"/>
              </a:rPr>
              <a:t> S[t]</a:t>
            </a:r>
            <a:endParaRPr lang="en-US" b="1" i="1" dirty="0">
              <a:solidFill>
                <a:schemeClr val="accent2"/>
              </a:solidFill>
              <a:latin typeface="Times New Roman" pitchFamily="18" charset="0"/>
              <a:sym typeface="Symbol" pitchFamily="18" charset="2"/>
            </a:endParaRPr>
          </a:p>
        </p:txBody>
      </p:sp>
      <p:sp>
        <p:nvSpPr>
          <p:cNvPr id="11" name="Text Box 72"/>
          <p:cNvSpPr txBox="1">
            <a:spLocks noChangeArrowheads="1"/>
          </p:cNvSpPr>
          <p:nvPr/>
        </p:nvSpPr>
        <p:spPr bwMode="auto">
          <a:xfrm>
            <a:off x="990600" y="304800"/>
            <a:ext cx="4419600" cy="1754326"/>
          </a:xfrm>
          <a:prstGeom prst="rect">
            <a:avLst/>
          </a:prstGeom>
          <a:noFill/>
          <a:ln w="9525">
            <a:solidFill>
              <a:schemeClr val="accent2"/>
            </a:solidFill>
            <a:miter lim="800000"/>
            <a:headEnd/>
            <a:tailEnd/>
          </a:ln>
          <a:effectLst/>
        </p:spPr>
        <p:txBody>
          <a:bodyPr>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a:solidFill>
                  <a:schemeClr val="tx2"/>
                </a:solidFill>
                <a:latin typeface="Times New Roman" pitchFamily="18" charset="0"/>
              </a:rPr>
              <a:t>push</a:t>
            </a:r>
            <a:r>
              <a:rPr lang="en-US" dirty="0">
                <a:solidFill>
                  <a:schemeClr val="tx2"/>
                </a:solidFill>
                <a:latin typeface="Times New Roman" pitchFamily="18" charset="0"/>
              </a:rPr>
              <a:t>(</a:t>
            </a:r>
            <a:r>
              <a:rPr lang="en-US" b="1" i="1" dirty="0">
                <a:solidFill>
                  <a:schemeClr val="tx2"/>
                </a:solidFill>
                <a:latin typeface="Times New Roman" pitchFamily="18" charset="0"/>
              </a:rPr>
              <a:t>o</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if</a:t>
            </a:r>
            <a:r>
              <a:rPr lang="en-US" dirty="0">
                <a:latin typeface="Times New Roman" pitchFamily="18" charset="0"/>
                <a:sym typeface="Symbol" pitchFamily="18" charset="2"/>
              </a:rPr>
              <a:t> </a:t>
            </a:r>
            <a:r>
              <a:rPr lang="en-US" b="1" i="1" dirty="0" smtClean="0">
                <a:solidFill>
                  <a:schemeClr val="accent2"/>
                </a:solidFill>
                <a:latin typeface="Times New Roman" pitchFamily="18" charset="0"/>
              </a:rPr>
              <a:t>Size()=N </a:t>
            </a:r>
            <a:r>
              <a:rPr lang="en-US" b="1" dirty="0" smtClean="0">
                <a:solidFill>
                  <a:srgbClr val="000000"/>
                </a:solidFill>
                <a:latin typeface="Times New Roman" pitchFamily="18" charset="0"/>
                <a:sym typeface="Symbol" pitchFamily="18" charset="2"/>
              </a:rPr>
              <a:t>then</a:t>
            </a:r>
            <a:endParaRPr lang="en-US" b="1" dirty="0">
              <a:solidFill>
                <a:srgbClr val="000000"/>
              </a:solidFill>
              <a:latin typeface="Times New Roman" pitchFamily="18" charset="0"/>
              <a:sym typeface="Symbol" pitchFamily="18" charset="2"/>
            </a:endParaRPr>
          </a:p>
          <a:p>
            <a:pPr defTabSz="228600"/>
            <a:r>
              <a:rPr lang="en-US" b="1" dirty="0">
                <a:solidFill>
                  <a:srgbClr val="000000"/>
                </a:solidFill>
                <a:latin typeface="Times New Roman" pitchFamily="18" charset="0"/>
                <a:sym typeface="Symbol" pitchFamily="18" charset="2"/>
              </a:rPr>
              <a:t>		throw </a:t>
            </a:r>
            <a:r>
              <a:rPr lang="en-US" b="1" i="1" dirty="0" err="1">
                <a:solidFill>
                  <a:schemeClr val="accent2"/>
                </a:solidFill>
                <a:latin typeface="Times New Roman" pitchFamily="18" charset="0"/>
                <a:sym typeface="Symbol" pitchFamily="18" charset="2"/>
              </a:rPr>
              <a:t>FullStackException</a:t>
            </a:r>
            <a:endParaRPr lang="en-US" b="1" dirty="0">
              <a:solidFill>
                <a:srgbClr val="000000"/>
              </a:solidFill>
              <a:latin typeface="Times New Roman" pitchFamily="18" charset="0"/>
              <a:sym typeface="Symbol" pitchFamily="18" charset="2"/>
            </a:endParaRPr>
          </a:p>
          <a:p>
            <a:pPr defTabSz="228600"/>
            <a:r>
              <a:rPr lang="en-US" dirty="0">
                <a:solidFill>
                  <a:schemeClr val="accent2"/>
                </a:solidFill>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else </a:t>
            </a:r>
            <a:r>
              <a:rPr lang="en-US" dirty="0">
                <a:latin typeface="Times New Roman" pitchFamily="18" charset="0"/>
                <a:sym typeface="Symbol" pitchFamily="18" charset="2"/>
              </a:rPr>
              <a:t> </a:t>
            </a:r>
            <a:endParaRPr lang="en-US" dirty="0">
              <a:latin typeface="Times New Roman" pitchFamily="18" charset="0"/>
            </a:endParaRPr>
          </a:p>
          <a:p>
            <a:pPr defTabSz="228600"/>
            <a:r>
              <a:rPr lang="en-US" dirty="0">
                <a:solidFill>
                  <a:schemeClr val="accent2"/>
                </a:solidFill>
                <a:latin typeface="Times New Roman" pitchFamily="18" charset="0"/>
              </a:rPr>
              <a:t>		</a:t>
            </a:r>
            <a:r>
              <a:rPr lang="en-US" b="1" i="1" dirty="0">
                <a:solidFill>
                  <a:schemeClr val="accent2"/>
                </a:solidFill>
                <a:latin typeface="Times New Roman" pitchFamily="18" charset="0"/>
              </a:rPr>
              <a:t>t</a:t>
            </a:r>
            <a:r>
              <a:rPr lang="en-US" dirty="0">
                <a:solidFill>
                  <a:schemeClr val="tx2"/>
                </a:solidFill>
                <a:latin typeface="Times New Roman" pitchFamily="18" charset="0"/>
              </a:rPr>
              <a:t> </a:t>
            </a:r>
            <a:r>
              <a:rPr lang="en-US" dirty="0">
                <a:solidFill>
                  <a:srgbClr val="000000"/>
                </a:solidFill>
                <a:latin typeface="Times New Roman" pitchFamily="18" charset="0"/>
                <a:sym typeface="Symbol" pitchFamily="18" charset="2"/>
              </a:rPr>
              <a:t></a:t>
            </a:r>
            <a:r>
              <a:rPr lang="en-US" dirty="0">
                <a:solidFill>
                  <a:schemeClr val="tx2"/>
                </a:solidFill>
                <a:latin typeface="Times New Roman" pitchFamily="18" charset="0"/>
                <a:sym typeface="Symbol" pitchFamily="18" charset="2"/>
              </a:rPr>
              <a:t> </a:t>
            </a:r>
            <a:r>
              <a:rPr lang="en-US" b="1" i="1" dirty="0">
                <a:solidFill>
                  <a:schemeClr val="accent2"/>
                </a:solidFill>
                <a:latin typeface="Times New Roman" pitchFamily="18" charset="0"/>
                <a:sym typeface="Symbol" pitchFamily="18" charset="2"/>
              </a:rPr>
              <a:t>t</a:t>
            </a:r>
            <a:r>
              <a:rPr lang="en-US" dirty="0">
                <a:solidFill>
                  <a:schemeClr val="accent2"/>
                </a:solidFill>
                <a:latin typeface="Times New Roman" pitchFamily="18" charset="0"/>
                <a:sym typeface="Symbol" pitchFamily="18" charset="2"/>
              </a:rPr>
              <a:t> +</a:t>
            </a:r>
            <a:r>
              <a:rPr lang="en-US" dirty="0">
                <a:solidFill>
                  <a:schemeClr val="tx2"/>
                </a:solidFill>
                <a:latin typeface="Times New Roman" pitchFamily="18" charset="0"/>
                <a:sym typeface="Symbol" pitchFamily="18" charset="2"/>
              </a:rPr>
              <a:t> </a:t>
            </a:r>
            <a:r>
              <a:rPr lang="en-US" dirty="0">
                <a:solidFill>
                  <a:schemeClr val="accent2"/>
                </a:solidFill>
                <a:latin typeface="Times New Roman" pitchFamily="18" charset="0"/>
                <a:sym typeface="Symbol" pitchFamily="18" charset="2"/>
              </a:rPr>
              <a:t>1</a:t>
            </a:r>
          </a:p>
          <a:p>
            <a:pPr defTabSz="228600"/>
            <a:r>
              <a:rPr lang="en-US" dirty="0">
                <a:solidFill>
                  <a:schemeClr val="accent2"/>
                </a:solidFill>
                <a:latin typeface="Times New Roman" pitchFamily="18" charset="0"/>
                <a:sym typeface="Symbol" pitchFamily="18" charset="2"/>
              </a:rPr>
              <a:t>		</a:t>
            </a:r>
            <a:r>
              <a:rPr lang="en-US" b="1" i="1" dirty="0">
                <a:solidFill>
                  <a:schemeClr val="accent2"/>
                </a:solidFill>
                <a:latin typeface="Times New Roman" pitchFamily="18" charset="0"/>
                <a:sym typeface="Symbol" pitchFamily="18" charset="2"/>
              </a:rPr>
              <a:t>S</a:t>
            </a:r>
            <a:r>
              <a:rPr lang="en-US" dirty="0">
                <a:solidFill>
                  <a:schemeClr val="accent2"/>
                </a:solidFill>
                <a:latin typeface="Times New Roman" pitchFamily="18" charset="0"/>
                <a:sym typeface="Symbol" pitchFamily="18" charset="2"/>
              </a:rPr>
              <a:t>[</a:t>
            </a:r>
            <a:r>
              <a:rPr lang="en-US" b="1" i="1" dirty="0">
                <a:solidFill>
                  <a:schemeClr val="accent2"/>
                </a:solidFill>
                <a:latin typeface="Times New Roman" pitchFamily="18" charset="0"/>
                <a:sym typeface="Symbol" pitchFamily="18" charset="2"/>
              </a:rPr>
              <a:t>t</a:t>
            </a:r>
            <a:r>
              <a:rPr lang="en-US" dirty="0">
                <a:solidFill>
                  <a:schemeClr val="accent2"/>
                </a:solidFill>
                <a:latin typeface="Times New Roman" pitchFamily="18" charset="0"/>
                <a:sym typeface="Symbol" pitchFamily="18" charset="2"/>
              </a:rPr>
              <a:t>] </a:t>
            </a:r>
            <a:r>
              <a:rPr lang="en-US" dirty="0">
                <a:solidFill>
                  <a:srgbClr val="000000"/>
                </a:solidFill>
                <a:latin typeface="Times New Roman" pitchFamily="18" charset="0"/>
                <a:sym typeface="Symbol" pitchFamily="18" charset="2"/>
              </a:rPr>
              <a:t></a:t>
            </a:r>
            <a:r>
              <a:rPr lang="en-US" dirty="0">
                <a:solidFill>
                  <a:schemeClr val="tx2"/>
                </a:solidFill>
                <a:latin typeface="Times New Roman" pitchFamily="18" charset="0"/>
                <a:sym typeface="Symbol" pitchFamily="18" charset="2"/>
              </a:rPr>
              <a:t> </a:t>
            </a:r>
            <a:r>
              <a:rPr lang="en-US" b="1" i="1" dirty="0">
                <a:solidFill>
                  <a:schemeClr val="accent2"/>
                </a:solidFill>
                <a:latin typeface="Times New Roman" pitchFamily="18" charset="0"/>
                <a:sym typeface="Symbol" pitchFamily="18" charset="2"/>
              </a:rPr>
              <a:t>o</a:t>
            </a:r>
          </a:p>
        </p:txBody>
      </p:sp>
      <p:sp>
        <p:nvSpPr>
          <p:cNvPr id="12" name="Text Box 4"/>
          <p:cNvSpPr txBox="1">
            <a:spLocks noChangeArrowheads="1"/>
          </p:cNvSpPr>
          <p:nvPr/>
        </p:nvSpPr>
        <p:spPr bwMode="auto">
          <a:xfrm>
            <a:off x="990600" y="5105400"/>
            <a:ext cx="4419600" cy="646331"/>
          </a:xfrm>
          <a:prstGeom prst="rect">
            <a:avLst/>
          </a:prstGeom>
          <a:noFill/>
          <a:ln w="9525">
            <a:solidFill>
              <a:schemeClr val="accent2"/>
            </a:solidFill>
            <a:miter lim="800000"/>
            <a:headEnd/>
            <a:tailEnd/>
          </a:ln>
          <a:effectLst/>
        </p:spPr>
        <p:txBody>
          <a:bodyPr wrap="square">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smtClean="0">
                <a:solidFill>
                  <a:schemeClr val="tx2"/>
                </a:solidFill>
                <a:latin typeface="Times New Roman" pitchFamily="18" charset="0"/>
              </a:rPr>
              <a:t>Size(</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smtClean="0">
                <a:solidFill>
                  <a:srgbClr val="000000"/>
                </a:solidFill>
                <a:latin typeface="Times New Roman" pitchFamily="18" charset="0"/>
                <a:sym typeface="Symbol" pitchFamily="18" charset="2"/>
              </a:rPr>
              <a:t>return  </a:t>
            </a:r>
            <a:r>
              <a:rPr lang="en-US" b="1" i="1" dirty="0" smtClean="0">
                <a:solidFill>
                  <a:schemeClr val="accent6"/>
                </a:solidFill>
                <a:latin typeface="Times New Roman" pitchFamily="18" charset="0"/>
                <a:sym typeface="Symbol" pitchFamily="18" charset="2"/>
              </a:rPr>
              <a:t>t+1</a:t>
            </a:r>
            <a:endParaRPr lang="en-US" b="1" i="1" dirty="0">
              <a:solidFill>
                <a:schemeClr val="accent6"/>
              </a:solidFill>
              <a:latin typeface="Times New Roman" pitchFamily="18" charset="0"/>
              <a:sym typeface="Symbol" pitchFamily="18" charset="2"/>
            </a:endParaRPr>
          </a:p>
        </p:txBody>
      </p:sp>
      <p:sp>
        <p:nvSpPr>
          <p:cNvPr id="9" name="TextBox 8"/>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bwMode="auto">
          <a:xfrm>
            <a:off x="1371600" y="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4400" b="0" i="0" u="none" strike="noStrike" kern="0" cap="none" spc="0" normalizeH="0" baseline="0" noProof="0" dirty="0" smtClean="0">
                <a:ln>
                  <a:noFill/>
                </a:ln>
                <a:solidFill>
                  <a:schemeClr val="tx2"/>
                </a:solidFill>
                <a:effectLst/>
                <a:uLnTx/>
                <a:uFillTx/>
                <a:latin typeface="+mj-lt"/>
                <a:ea typeface="+mj-ea"/>
                <a:cs typeface="+mj-cs"/>
              </a:rPr>
              <a:t>Stacks</a:t>
            </a:r>
            <a:endParaRPr kumimoji="0" lang="en-GB" sz="4400" b="0" i="0" u="none" strike="noStrike" kern="0" cap="none" spc="0" normalizeH="0" baseline="0" noProof="0" dirty="0">
              <a:ln>
                <a:noFill/>
              </a:ln>
              <a:solidFill>
                <a:schemeClr val="tx2"/>
              </a:solidFill>
              <a:effectLst/>
              <a:uLnTx/>
              <a:uFillTx/>
              <a:latin typeface="+mj-lt"/>
              <a:ea typeface="+mj-ea"/>
              <a:cs typeface="+mj-cs"/>
            </a:endParaRPr>
          </a:p>
        </p:txBody>
      </p:sp>
      <p:sp>
        <p:nvSpPr>
          <p:cNvPr id="4" name="Rectangle 3"/>
          <p:cNvSpPr txBox="1">
            <a:spLocks noChangeArrowheads="1"/>
          </p:cNvSpPr>
          <p:nvPr/>
        </p:nvSpPr>
        <p:spPr>
          <a:xfrm>
            <a:off x="990600" y="1066800"/>
            <a:ext cx="8153400" cy="5791200"/>
          </a:xfrm>
          <a:prstGeom prst="rect">
            <a:avLst/>
          </a:prstGeom>
        </p:spPr>
        <p:txBody>
          <a:bodyPr/>
          <a:lstStyle/>
          <a:p>
            <a:pPr marL="342900" lvl="0" indent="-342900" fontAlgn="base">
              <a:spcBef>
                <a:spcPct val="20000"/>
              </a:spcBef>
              <a:spcAft>
                <a:spcPct val="0"/>
              </a:spcAft>
              <a:buClr>
                <a:schemeClr val="accent1"/>
              </a:buClr>
              <a:buSzPct val="80000"/>
              <a:buFont typeface="Wingdings" pitchFamily="2" charset="2"/>
              <a:buChar char="n"/>
            </a:pPr>
            <a:r>
              <a:rPr lang="en-US" sz="2400" dirty="0" smtClean="0"/>
              <a:t>Stacks are commonly used Data Structures while writing code.</a:t>
            </a:r>
          </a:p>
          <a:p>
            <a:pPr marL="342900" lvl="0" indent="-342900" fontAlgn="base">
              <a:spcBef>
                <a:spcPct val="20000"/>
              </a:spcBef>
              <a:spcAft>
                <a:spcPct val="0"/>
              </a:spcAft>
              <a:buClr>
                <a:schemeClr val="accent1"/>
              </a:buClr>
              <a:buSzPct val="80000"/>
              <a:buFont typeface="Wingdings" pitchFamily="2" charset="2"/>
              <a:buChar char="n"/>
            </a:pPr>
            <a:r>
              <a:rPr lang="en-US" sz="2400" dirty="0" smtClean="0"/>
              <a:t>Consider this situation. </a:t>
            </a:r>
          </a:p>
          <a:p>
            <a:pPr marL="342900" lvl="0" indent="-342900" fontAlgn="base">
              <a:spcBef>
                <a:spcPct val="20000"/>
              </a:spcBef>
              <a:spcAft>
                <a:spcPct val="0"/>
              </a:spcAft>
              <a:buClr>
                <a:schemeClr val="accent1"/>
              </a:buClr>
              <a:buSzPct val="80000"/>
            </a:pPr>
            <a:r>
              <a:rPr lang="en-US" sz="2400" dirty="0" smtClean="0"/>
              <a:t>   There are a pile of 5 Books on a Table. You want to add one book to the pile. What do you do??? </a:t>
            </a:r>
          </a:p>
          <a:p>
            <a:pPr marL="342900" lvl="0" indent="-342900" fontAlgn="base">
              <a:spcBef>
                <a:spcPct val="20000"/>
              </a:spcBef>
              <a:spcAft>
                <a:spcPct val="0"/>
              </a:spcAft>
              <a:buClr>
                <a:schemeClr val="accent1"/>
              </a:buClr>
              <a:buSzPct val="80000"/>
            </a:pPr>
            <a:r>
              <a:rPr lang="en-US" sz="2400" dirty="0" smtClean="0"/>
              <a:t>   </a:t>
            </a:r>
            <a:r>
              <a:rPr lang="en-US" sz="2400" i="1" dirty="0" smtClean="0"/>
              <a:t>You simply add the book on the TOP of the pile. </a:t>
            </a:r>
          </a:p>
          <a:p>
            <a:pPr marL="342900" lvl="0" indent="-342900" fontAlgn="base">
              <a:spcBef>
                <a:spcPct val="20000"/>
              </a:spcBef>
              <a:spcAft>
                <a:spcPct val="0"/>
              </a:spcAft>
              <a:buClr>
                <a:schemeClr val="accent1"/>
              </a:buClr>
              <a:buSzPct val="80000"/>
            </a:pPr>
            <a:r>
              <a:rPr lang="en-US" sz="2400" dirty="0" smtClean="0"/>
              <a:t>    What if you want the third book from the new 6 book pile? </a:t>
            </a:r>
          </a:p>
          <a:p>
            <a:pPr marL="342900" lvl="0" indent="-342900" fontAlgn="base">
              <a:spcBef>
                <a:spcPct val="20000"/>
              </a:spcBef>
              <a:spcAft>
                <a:spcPct val="0"/>
              </a:spcAft>
              <a:buClr>
                <a:schemeClr val="accent1"/>
              </a:buClr>
              <a:buSzPct val="80000"/>
            </a:pPr>
            <a:r>
              <a:rPr lang="en-US" sz="2400" dirty="0" smtClean="0"/>
              <a:t>    </a:t>
            </a:r>
            <a:r>
              <a:rPr lang="en-US" sz="2400" i="1" dirty="0" smtClean="0"/>
              <a:t>You then lift each book one by one from the TOP until the third book reaches the top. Then you take the third book and replace all the others back into the pile by adding them from the TOP.</a:t>
            </a:r>
            <a:endParaRPr kumimoji="0" lang="en-GB" sz="2400" b="0" i="1" u="none" strike="noStrike" kern="0" cap="none" spc="0" normalizeH="0" baseline="0" noProof="0" dirty="0" smtClean="0">
              <a:ln>
                <a:noFill/>
              </a:ln>
              <a:solidFill>
                <a:schemeClr val="tx1"/>
              </a:solidFill>
              <a:effectLst/>
              <a:uLnTx/>
              <a:uFillTx/>
              <a:latin typeface="+mn-lt"/>
              <a:ea typeface="+mn-ea"/>
              <a:cs typeface="+mn-cs"/>
            </a:endParaRPr>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838200"/>
            <a:ext cx="7543800" cy="4800600"/>
          </a:xfrm>
        </p:spPr>
        <p:txBody>
          <a:bodyPr/>
          <a:lstStyle/>
          <a:p>
            <a:pPr>
              <a:buNone/>
            </a:pPr>
            <a:r>
              <a:rPr lang="en-US" sz="1800" dirty="0" smtClean="0"/>
              <a:t>#include &lt;</a:t>
            </a:r>
            <a:r>
              <a:rPr lang="en-US" sz="1800" dirty="0" err="1" smtClean="0"/>
              <a:t>iostream</a:t>
            </a:r>
            <a:r>
              <a:rPr lang="en-US" sz="1800" dirty="0" smtClean="0"/>
              <a:t>&gt;</a:t>
            </a:r>
          </a:p>
          <a:p>
            <a:pPr>
              <a:buNone/>
            </a:pPr>
            <a:endParaRPr lang="en-US" sz="1800" dirty="0" smtClean="0"/>
          </a:p>
          <a:p>
            <a:pPr>
              <a:buNone/>
            </a:pPr>
            <a:r>
              <a:rPr lang="en-US" sz="1800" dirty="0" smtClean="0"/>
              <a:t>using namespace std;</a:t>
            </a:r>
          </a:p>
          <a:p>
            <a:pPr>
              <a:buNone/>
            </a:pPr>
            <a:endParaRPr lang="en-US" sz="1800" dirty="0" smtClean="0"/>
          </a:p>
          <a:p>
            <a:pPr>
              <a:buNone/>
            </a:pPr>
            <a:r>
              <a:rPr lang="en-US" sz="1800" dirty="0" smtClean="0"/>
              <a:t>#define MAX 10        // MAXIMUM STACK CONTENT</a:t>
            </a:r>
          </a:p>
          <a:p>
            <a:pPr>
              <a:buNone/>
            </a:pPr>
            <a:endParaRPr lang="en-US" sz="1800" dirty="0" smtClean="0"/>
          </a:p>
          <a:p>
            <a:pPr>
              <a:buNone/>
            </a:pPr>
            <a:r>
              <a:rPr lang="en-US" sz="1800" dirty="0" smtClean="0"/>
              <a:t>class stack</a:t>
            </a:r>
          </a:p>
          <a:p>
            <a:pPr>
              <a:buNone/>
            </a:pPr>
            <a:r>
              <a:rPr lang="en-US" sz="1800" dirty="0" smtClean="0"/>
              <a:t>{</a:t>
            </a:r>
          </a:p>
          <a:p>
            <a:pPr>
              <a:buNone/>
            </a:pPr>
            <a:endParaRPr lang="en-US" sz="1800" dirty="0" smtClean="0"/>
          </a:p>
          <a:p>
            <a:pPr>
              <a:buNone/>
            </a:pPr>
            <a:r>
              <a:rPr lang="en-US" sz="1800" dirty="0" smtClean="0"/>
              <a:t>  private:</a:t>
            </a:r>
          </a:p>
          <a:p>
            <a:pPr>
              <a:buNone/>
            </a:pPr>
            <a:r>
              <a:rPr lang="en-US" sz="1800" dirty="0" smtClean="0"/>
              <a:t>    </a:t>
            </a:r>
            <a:r>
              <a:rPr lang="en-US" sz="1800" dirty="0" err="1" smtClean="0"/>
              <a:t>int</a:t>
            </a:r>
            <a:r>
              <a:rPr lang="en-US" sz="1800" dirty="0" smtClean="0"/>
              <a:t> </a:t>
            </a:r>
            <a:r>
              <a:rPr lang="en-US" sz="1800" dirty="0" err="1" smtClean="0"/>
              <a:t>arr</a:t>
            </a:r>
            <a:r>
              <a:rPr lang="en-US" sz="1800" dirty="0" smtClean="0"/>
              <a:t>[MAX];   // Contains all the Data</a:t>
            </a:r>
          </a:p>
          <a:p>
            <a:pPr>
              <a:buNone/>
            </a:pPr>
            <a:r>
              <a:rPr lang="en-US" sz="1800" dirty="0" smtClean="0"/>
              <a:t>    </a:t>
            </a:r>
            <a:r>
              <a:rPr lang="en-US" sz="1800" dirty="0" err="1" smtClean="0"/>
              <a:t>int</a:t>
            </a:r>
            <a:r>
              <a:rPr lang="en-US" sz="1800" dirty="0" smtClean="0"/>
              <a:t> top;        //Contains location of Topmost Data pushed onto Stack</a:t>
            </a:r>
          </a:p>
          <a:p>
            <a:pPr>
              <a:buNone/>
            </a:pPr>
            <a:r>
              <a:rPr lang="en-US" sz="1800" dirty="0" smtClean="0"/>
              <a:t> </a:t>
            </a:r>
          </a:p>
          <a:p>
            <a:pPr>
              <a:buNone/>
            </a:pPr>
            <a:r>
              <a:rPr lang="en-US" sz="1800" dirty="0" smtClean="0"/>
              <a:t>  public:</a:t>
            </a:r>
          </a:p>
          <a:p>
            <a:pPr>
              <a:buNone/>
            </a:pPr>
            <a:r>
              <a:rPr lang="en-US" sz="1800" dirty="0" smtClean="0"/>
              <a:t>     stack()         //Constructor</a:t>
            </a:r>
          </a:p>
          <a:p>
            <a:pPr>
              <a:buNone/>
            </a:pPr>
            <a:r>
              <a:rPr lang="en-US" sz="1800" dirty="0" smtClean="0"/>
              <a:t>     {</a:t>
            </a:r>
          </a:p>
          <a:p>
            <a:pPr>
              <a:buNone/>
            </a:pPr>
            <a:r>
              <a:rPr lang="en-US" sz="1800" dirty="0" smtClean="0"/>
              <a:t>        top=-1;      //Sets the Top Location to -1 indicating an empty stack</a:t>
            </a:r>
          </a:p>
          <a:p>
            <a:pPr>
              <a:buNone/>
            </a:pPr>
            <a:r>
              <a:rPr lang="en-US" sz="1800" dirty="0" smtClean="0"/>
              <a:t>     }</a:t>
            </a:r>
          </a:p>
          <a:p>
            <a:pPr>
              <a:buNone/>
            </a:pPr>
            <a:r>
              <a:rPr lang="en-US" sz="1800" dirty="0" smtClean="0"/>
              <a:t> </a:t>
            </a:r>
          </a:p>
          <a:p>
            <a:pPr>
              <a:buNone/>
            </a:pPr>
            <a:r>
              <a:rPr lang="en-US" sz="1800" dirty="0" smtClean="0"/>
              <a:t>   </a:t>
            </a:r>
            <a:endParaRPr lang="en-US" sz="1800" dirty="0"/>
          </a:p>
        </p:txBody>
      </p:sp>
      <p:sp>
        <p:nvSpPr>
          <p:cNvPr id="4" name="Title 1"/>
          <p:cNvSpPr>
            <a:spLocks noGrp="1"/>
          </p:cNvSpPr>
          <p:nvPr>
            <p:ph type="title"/>
          </p:nvPr>
        </p:nvSpPr>
        <p:spPr>
          <a:xfrm>
            <a:off x="1066800" y="0"/>
            <a:ext cx="7772400" cy="1143000"/>
          </a:xfrm>
        </p:spPr>
        <p:txBody>
          <a:bodyPr/>
          <a:lstStyle/>
          <a:p>
            <a:pPr>
              <a:defRPr/>
            </a:pPr>
            <a:r>
              <a:rPr lang="en-US" dirty="0" smtClean="0"/>
              <a:t>Implementation</a:t>
            </a:r>
            <a:br>
              <a:rPr lang="en-US" dirty="0" smtClean="0"/>
            </a:br>
            <a:endParaRPr lang="en-US" dirty="0"/>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772400" cy="6705600"/>
          </a:xfrm>
        </p:spPr>
        <p:txBody>
          <a:bodyPr/>
          <a:lstStyle/>
          <a:p>
            <a:pPr>
              <a:buNone/>
            </a:pPr>
            <a:r>
              <a:rPr lang="en-US" sz="1800" dirty="0" smtClean="0"/>
              <a:t>  void push(</a:t>
            </a:r>
            <a:r>
              <a:rPr lang="en-US" sz="1800" dirty="0" err="1" smtClean="0"/>
              <a:t>int</a:t>
            </a:r>
            <a:r>
              <a:rPr lang="en-US" sz="1800" dirty="0" smtClean="0"/>
              <a:t> a) 		 // Push i.e. Add Value Function</a:t>
            </a:r>
          </a:p>
          <a:p>
            <a:pPr>
              <a:spcBef>
                <a:spcPts val="0"/>
              </a:spcBef>
              <a:buNone/>
            </a:pPr>
            <a:r>
              <a:rPr lang="en-US" sz="1800" dirty="0" smtClean="0"/>
              <a:t>     {      </a:t>
            </a:r>
          </a:p>
          <a:p>
            <a:pPr>
              <a:spcBef>
                <a:spcPts val="0"/>
              </a:spcBef>
              <a:buNone/>
            </a:pPr>
            <a:r>
              <a:rPr lang="en-US" sz="1800" dirty="0" smtClean="0"/>
              <a:t>        if(top&lt;MAX)</a:t>
            </a:r>
          </a:p>
          <a:p>
            <a:pPr>
              <a:spcBef>
                <a:spcPts val="0"/>
              </a:spcBef>
              <a:buNone/>
            </a:pPr>
            <a:r>
              <a:rPr lang="en-US" sz="1800" dirty="0" smtClean="0"/>
              <a:t>         {</a:t>
            </a:r>
          </a:p>
          <a:p>
            <a:pPr>
              <a:spcBef>
                <a:spcPts val="0"/>
              </a:spcBef>
              <a:buNone/>
            </a:pPr>
            <a:r>
              <a:rPr lang="en-US" sz="1800" dirty="0" smtClean="0"/>
              <a:t>                top++;       	 // increment to by 1</a:t>
            </a:r>
          </a:p>
          <a:p>
            <a:pPr>
              <a:spcBef>
                <a:spcPts val="0"/>
              </a:spcBef>
              <a:buNone/>
            </a:pPr>
            <a:r>
              <a:rPr lang="en-US" sz="1800" dirty="0" smtClean="0"/>
              <a:t>		</a:t>
            </a:r>
            <a:r>
              <a:rPr lang="en-US" sz="1800" dirty="0" err="1" smtClean="0"/>
              <a:t>arr</a:t>
            </a:r>
            <a:r>
              <a:rPr lang="en-US" sz="1800" dirty="0" smtClean="0"/>
              <a:t>[top]=a; 	 //If Stack is Vacant store Value in Array</a:t>
            </a:r>
          </a:p>
          <a:p>
            <a:pPr>
              <a:spcBef>
                <a:spcPts val="0"/>
              </a:spcBef>
              <a:buNone/>
            </a:pPr>
            <a:r>
              <a:rPr lang="en-US" sz="1800" dirty="0" smtClean="0"/>
              <a:t>         }</a:t>
            </a:r>
          </a:p>
          <a:p>
            <a:pPr>
              <a:spcBef>
                <a:spcPts val="0"/>
              </a:spcBef>
              <a:buNone/>
            </a:pPr>
            <a:r>
              <a:rPr lang="en-US" sz="1800" dirty="0" smtClean="0"/>
              <a:t>         else</a:t>
            </a:r>
          </a:p>
          <a:p>
            <a:pPr>
              <a:spcBef>
                <a:spcPts val="0"/>
              </a:spcBef>
              <a:buNone/>
            </a:pPr>
            <a:r>
              <a:rPr lang="en-US" sz="1800" dirty="0" smtClean="0"/>
              <a:t>         {</a:t>
            </a:r>
          </a:p>
          <a:p>
            <a:pPr>
              <a:spcBef>
                <a:spcPts val="0"/>
              </a:spcBef>
              <a:buNone/>
            </a:pPr>
            <a:r>
              <a:rPr lang="en-US" sz="1800" dirty="0" smtClean="0"/>
              <a:t>            </a:t>
            </a:r>
            <a:r>
              <a:rPr lang="en-US" sz="1800" dirty="0" err="1" smtClean="0"/>
              <a:t>cout</a:t>
            </a:r>
            <a:r>
              <a:rPr lang="en-US" sz="1800" dirty="0" smtClean="0"/>
              <a:t>&lt;&lt;"STACK FULL!!"&lt;&lt;</a:t>
            </a:r>
            <a:r>
              <a:rPr lang="en-US" sz="1800" dirty="0" err="1" smtClean="0"/>
              <a:t>endl</a:t>
            </a:r>
            <a:r>
              <a:rPr lang="en-US" sz="1800" dirty="0" smtClean="0"/>
              <a:t>;</a:t>
            </a:r>
          </a:p>
          <a:p>
            <a:pPr>
              <a:spcBef>
                <a:spcPts val="0"/>
              </a:spcBef>
              <a:buNone/>
            </a:pPr>
            <a:r>
              <a:rPr lang="en-US" sz="1800" dirty="0" smtClean="0"/>
              <a:t>           </a:t>
            </a:r>
          </a:p>
          <a:p>
            <a:pPr>
              <a:spcBef>
                <a:spcPts val="0"/>
              </a:spcBef>
              <a:buNone/>
            </a:pPr>
            <a:r>
              <a:rPr lang="en-US" sz="1800" dirty="0" smtClean="0"/>
              <a:t>         }</a:t>
            </a:r>
          </a:p>
          <a:p>
            <a:pPr>
              <a:spcBef>
                <a:spcPts val="0"/>
              </a:spcBef>
              <a:buNone/>
            </a:pPr>
            <a:r>
              <a:rPr lang="en-US" sz="1800" dirty="0" smtClean="0"/>
              <a:t>     }</a:t>
            </a:r>
          </a:p>
          <a:p>
            <a:pPr>
              <a:buNone/>
            </a:pPr>
            <a:r>
              <a:rPr lang="en-US" sz="1800" dirty="0" smtClean="0"/>
              <a:t> </a:t>
            </a:r>
          </a:p>
          <a:p>
            <a:pPr>
              <a:buNone/>
            </a:pPr>
            <a:r>
              <a:rPr lang="en-US" sz="1800" dirty="0" smtClean="0"/>
              <a:t>    </a:t>
            </a:r>
            <a:r>
              <a:rPr lang="en-US" sz="1800" dirty="0" err="1" smtClean="0"/>
              <a:t>int</a:t>
            </a:r>
            <a:r>
              <a:rPr lang="en-US" sz="1800" dirty="0" smtClean="0"/>
              <a:t> pop()               	   // Delete Item. Returns the deleted item</a:t>
            </a:r>
          </a:p>
          <a:p>
            <a:pPr>
              <a:buNone/>
            </a:pPr>
            <a:r>
              <a:rPr lang="en-US" sz="1800" dirty="0" smtClean="0"/>
              <a:t>    {</a:t>
            </a:r>
          </a:p>
          <a:p>
            <a:pPr>
              <a:buNone/>
            </a:pPr>
            <a:r>
              <a:rPr lang="en-US" sz="1800" dirty="0" smtClean="0"/>
              <a:t>        if(top==-1)</a:t>
            </a:r>
          </a:p>
          <a:p>
            <a:pPr>
              <a:buNone/>
            </a:pPr>
            <a:r>
              <a:rPr lang="en-US" sz="1800" dirty="0" smtClean="0"/>
              <a:t>        {</a:t>
            </a:r>
          </a:p>
          <a:p>
            <a:pPr>
              <a:buNone/>
            </a:pPr>
            <a:r>
              <a:rPr lang="en-US" sz="1800" dirty="0" smtClean="0"/>
              <a:t>            </a:t>
            </a:r>
            <a:r>
              <a:rPr lang="en-US" sz="1800" dirty="0" err="1" smtClean="0"/>
              <a:t>cout</a:t>
            </a:r>
            <a:r>
              <a:rPr lang="en-US" sz="1800" dirty="0" smtClean="0"/>
              <a:t>&lt;&lt;"STACK IS EMPTY!!!"&lt;&lt;</a:t>
            </a:r>
            <a:r>
              <a:rPr lang="en-US" sz="1800" dirty="0" err="1" smtClean="0"/>
              <a:t>endl</a:t>
            </a:r>
            <a:r>
              <a:rPr lang="en-US" sz="1800" dirty="0" smtClean="0"/>
              <a:t>;</a:t>
            </a:r>
          </a:p>
          <a:p>
            <a:pPr>
              <a:buNone/>
            </a:pPr>
            <a:r>
              <a:rPr lang="en-US" sz="1800" dirty="0" smtClean="0"/>
              <a:t>            return NULL;</a:t>
            </a:r>
          </a:p>
          <a:p>
            <a:pPr>
              <a:buNone/>
            </a:pPr>
            <a:r>
              <a:rPr lang="en-US" sz="1800" dirty="0" smtClean="0"/>
              <a:t>        }</a:t>
            </a:r>
          </a:p>
          <a:p>
            <a:pPr>
              <a:buNone/>
            </a:pPr>
            <a:r>
              <a:rPr lang="en-US" sz="1800" dirty="0" smtClean="0"/>
              <a:t>      </a:t>
            </a:r>
          </a:p>
          <a:p>
            <a:pPr>
              <a:buNone/>
            </a:pPr>
            <a:endParaRPr lang="en-US" sz="1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228600"/>
            <a:ext cx="7772400" cy="4114800"/>
          </a:xfrm>
        </p:spPr>
        <p:txBody>
          <a:bodyPr/>
          <a:lstStyle/>
          <a:p>
            <a:pPr>
              <a:buNone/>
            </a:pPr>
            <a:r>
              <a:rPr lang="en-US" sz="1800" dirty="0" smtClean="0"/>
              <a:t>  else</a:t>
            </a:r>
          </a:p>
          <a:p>
            <a:pPr>
              <a:buNone/>
            </a:pPr>
            <a:r>
              <a:rPr lang="en-US" sz="1800" dirty="0" smtClean="0"/>
              <a:t>        {</a:t>
            </a:r>
          </a:p>
          <a:p>
            <a:pPr>
              <a:buNone/>
            </a:pPr>
            <a:r>
              <a:rPr lang="en-US" sz="1800" dirty="0" smtClean="0"/>
              <a:t>            </a:t>
            </a:r>
            <a:r>
              <a:rPr lang="en-US" sz="1800" dirty="0" err="1" smtClean="0"/>
              <a:t>int</a:t>
            </a:r>
            <a:r>
              <a:rPr lang="en-US" sz="1800" dirty="0" smtClean="0"/>
              <a:t> data=</a:t>
            </a:r>
            <a:r>
              <a:rPr lang="en-US" sz="1800" dirty="0" err="1" smtClean="0"/>
              <a:t>arr</a:t>
            </a:r>
            <a:r>
              <a:rPr lang="en-US" sz="1800" dirty="0" smtClean="0"/>
              <a:t>[top];    		 //Set Topmost Value in data</a:t>
            </a:r>
          </a:p>
          <a:p>
            <a:pPr>
              <a:buNone/>
            </a:pPr>
            <a:r>
              <a:rPr lang="en-US" sz="1800" dirty="0" smtClean="0"/>
              <a:t>            </a:t>
            </a:r>
            <a:r>
              <a:rPr lang="en-US" sz="1800" dirty="0" err="1" smtClean="0"/>
              <a:t>arr</a:t>
            </a:r>
            <a:r>
              <a:rPr lang="en-US" sz="1800" dirty="0" smtClean="0"/>
              <a:t>[top]=NULL;       		//Set Original Location to NULL</a:t>
            </a:r>
          </a:p>
          <a:p>
            <a:pPr>
              <a:buNone/>
            </a:pPr>
            <a:r>
              <a:rPr lang="en-US" sz="1800" dirty="0" smtClean="0"/>
              <a:t>            top--;               		// Decrement top by 1</a:t>
            </a:r>
          </a:p>
          <a:p>
            <a:pPr>
              <a:buNone/>
            </a:pPr>
            <a:r>
              <a:rPr lang="en-US" sz="1800" dirty="0" smtClean="0"/>
              <a:t>            return data;      		   // Return deleted item</a:t>
            </a:r>
          </a:p>
          <a:p>
            <a:pPr>
              <a:buNone/>
            </a:pPr>
            <a:r>
              <a:rPr lang="en-US" sz="1800" dirty="0" smtClean="0"/>
              <a:t>        }</a:t>
            </a:r>
          </a:p>
          <a:p>
            <a:pPr>
              <a:buNone/>
            </a:pPr>
            <a:r>
              <a:rPr lang="en-US" sz="1800" dirty="0" smtClean="0"/>
              <a:t>     }</a:t>
            </a:r>
          </a:p>
          <a:p>
            <a:pPr>
              <a:buNone/>
            </a:pPr>
            <a:r>
              <a:rPr lang="en-US" sz="1800" dirty="0" smtClean="0"/>
              <a:t>};</a:t>
            </a:r>
          </a:p>
          <a:p>
            <a:pPr>
              <a:buNone/>
            </a:pPr>
            <a:r>
              <a:rPr lang="en-US" sz="1800" dirty="0" smtClean="0"/>
              <a:t> </a:t>
            </a:r>
          </a:p>
          <a:p>
            <a:pPr>
              <a:buNone/>
            </a:pPr>
            <a:r>
              <a:rPr lang="en-US" sz="1800" dirty="0" smtClean="0"/>
              <a:t> </a:t>
            </a:r>
          </a:p>
          <a:p>
            <a:pPr>
              <a:buNone/>
            </a:pPr>
            <a:r>
              <a:rPr lang="en-US" sz="1800" dirty="0" err="1" smtClean="0"/>
              <a:t>int</a:t>
            </a:r>
            <a:r>
              <a:rPr lang="en-US" sz="1800" dirty="0" smtClean="0"/>
              <a:t> main()</a:t>
            </a:r>
          </a:p>
          <a:p>
            <a:pPr>
              <a:buNone/>
            </a:pPr>
            <a:r>
              <a:rPr lang="en-US" sz="1800" dirty="0" smtClean="0"/>
              <a:t>{</a:t>
            </a:r>
          </a:p>
          <a:p>
            <a:pPr>
              <a:buNone/>
            </a:pPr>
            <a:r>
              <a:rPr lang="en-US" sz="1800" dirty="0" smtClean="0"/>
              <a:t> stack a;</a:t>
            </a:r>
          </a:p>
          <a:p>
            <a:pPr>
              <a:buNone/>
            </a:pPr>
            <a:r>
              <a:rPr lang="en-US" sz="1800" dirty="0" smtClean="0"/>
              <a:t> </a:t>
            </a:r>
            <a:r>
              <a:rPr lang="en-US" sz="1800" dirty="0" err="1" smtClean="0"/>
              <a:t>a.push</a:t>
            </a:r>
            <a:r>
              <a:rPr lang="en-US" sz="1800" dirty="0" smtClean="0"/>
              <a:t>(3);</a:t>
            </a:r>
          </a:p>
          <a:p>
            <a:pPr>
              <a:buNone/>
            </a:pPr>
            <a:r>
              <a:rPr lang="en-US" sz="1800" dirty="0" smtClean="0"/>
              <a:t> </a:t>
            </a:r>
            <a:r>
              <a:rPr lang="en-US" sz="1800" dirty="0" err="1" smtClean="0"/>
              <a:t>cout</a:t>
            </a:r>
            <a:r>
              <a:rPr lang="en-US" sz="1800" dirty="0" smtClean="0"/>
              <a:t>&lt;&lt;"3 is Pushed\n";</a:t>
            </a:r>
          </a:p>
          <a:p>
            <a:pPr>
              <a:buNone/>
            </a:pPr>
            <a:r>
              <a:rPr lang="en-US" sz="1800" dirty="0" smtClean="0"/>
              <a:t> </a:t>
            </a:r>
            <a:r>
              <a:rPr lang="en-US" sz="1800" dirty="0" err="1" smtClean="0"/>
              <a:t>a.push</a:t>
            </a:r>
            <a:r>
              <a:rPr lang="en-US" sz="1800" dirty="0" smtClean="0"/>
              <a:t>(10);</a:t>
            </a:r>
          </a:p>
          <a:p>
            <a:pPr>
              <a:buNone/>
            </a:pPr>
            <a:r>
              <a:rPr lang="en-US" sz="1800" dirty="0" smtClean="0"/>
              <a:t> </a:t>
            </a:r>
            <a:r>
              <a:rPr lang="en-US" sz="1800" dirty="0" err="1" smtClean="0"/>
              <a:t>cout</a:t>
            </a:r>
            <a:r>
              <a:rPr lang="en-US" sz="1800" dirty="0" smtClean="0"/>
              <a:t>&lt;&lt;"10 is Pushed\n";</a:t>
            </a:r>
          </a:p>
          <a:p>
            <a:pPr>
              <a:buNone/>
            </a:pPr>
            <a:r>
              <a:rPr lang="en-US" sz="1800" dirty="0" smtClean="0"/>
              <a:t> </a:t>
            </a:r>
            <a:r>
              <a:rPr lang="en-US" sz="1800" dirty="0" err="1" smtClean="0"/>
              <a:t>a.push</a:t>
            </a:r>
            <a:r>
              <a:rPr lang="en-US" sz="1800" dirty="0" smtClean="0"/>
              <a:t>(1);</a:t>
            </a:r>
          </a:p>
          <a:p>
            <a:pPr>
              <a:buNone/>
            </a:pPr>
            <a:r>
              <a:rPr lang="en-US" sz="1800" dirty="0" smtClean="0"/>
              <a:t> </a:t>
            </a:r>
            <a:r>
              <a:rPr lang="en-US" sz="1800" dirty="0" err="1" smtClean="0"/>
              <a:t>cout</a:t>
            </a:r>
            <a:r>
              <a:rPr lang="en-US" sz="1800" dirty="0" smtClean="0"/>
              <a:t>&lt;&lt;"1 is Pushed\n\n";</a:t>
            </a:r>
          </a:p>
          <a:p>
            <a:pPr>
              <a:buNone/>
            </a:pPr>
            <a:r>
              <a:rPr lang="en-US" sz="1800" dirty="0" smtClean="0"/>
              <a:t> </a:t>
            </a:r>
          </a:p>
          <a:p>
            <a:pPr>
              <a:buNone/>
            </a:pPr>
            <a:endParaRPr lang="en-US" sz="1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7772400" cy="4114800"/>
          </a:xfrm>
        </p:spPr>
        <p:txBody>
          <a:bodyPr/>
          <a:lstStyle/>
          <a:p>
            <a:pPr>
              <a:buNone/>
            </a:pPr>
            <a:r>
              <a:rPr lang="en-US" sz="1800" dirty="0" smtClean="0"/>
              <a:t> </a:t>
            </a:r>
            <a:r>
              <a:rPr lang="en-US" sz="1800" dirty="0" err="1" smtClean="0"/>
              <a:t>cout</a:t>
            </a:r>
            <a:r>
              <a:rPr lang="en-US" sz="1800" dirty="0" smtClean="0"/>
              <a:t>&lt;&lt;a.pop()&lt;&lt;" is Popped\n";</a:t>
            </a:r>
          </a:p>
          <a:p>
            <a:pPr>
              <a:buNone/>
            </a:pPr>
            <a:r>
              <a:rPr lang="en-US" sz="1800" dirty="0" smtClean="0"/>
              <a:t> </a:t>
            </a:r>
            <a:r>
              <a:rPr lang="en-US" sz="1800" dirty="0" err="1" smtClean="0"/>
              <a:t>cout</a:t>
            </a:r>
            <a:r>
              <a:rPr lang="en-US" sz="1800" dirty="0" smtClean="0"/>
              <a:t>&lt;&lt;a.pop()&lt;&lt;" is Popped\n";</a:t>
            </a:r>
          </a:p>
          <a:p>
            <a:pPr>
              <a:buNone/>
            </a:pPr>
            <a:r>
              <a:rPr lang="en-US" sz="1800" dirty="0" smtClean="0"/>
              <a:t> </a:t>
            </a:r>
            <a:r>
              <a:rPr lang="en-US" sz="1800" dirty="0" err="1" smtClean="0"/>
              <a:t>cout</a:t>
            </a:r>
            <a:r>
              <a:rPr lang="en-US" sz="1800" dirty="0" smtClean="0"/>
              <a:t>&lt;&lt;a.pop()&lt;&lt;" is Popped\n";</a:t>
            </a:r>
          </a:p>
          <a:p>
            <a:pPr>
              <a:buNone/>
            </a:pPr>
            <a:r>
              <a:rPr lang="en-US" sz="1800" dirty="0" smtClean="0"/>
              <a:t> return 0;</a:t>
            </a:r>
          </a:p>
          <a:p>
            <a:pPr>
              <a:buNone/>
            </a:pPr>
            <a:r>
              <a:rPr lang="en-US" sz="1800" dirty="0" smtClean="0"/>
              <a:t>}</a:t>
            </a:r>
          </a:p>
          <a:p>
            <a:pPr>
              <a:buNone/>
            </a:pPr>
            <a:endParaRPr lang="en-US" sz="1800" dirty="0" smtClean="0"/>
          </a:p>
          <a:p>
            <a:pPr>
              <a:buNone/>
            </a:pPr>
            <a:endParaRPr lang="en-US" sz="1800" dirty="0" smtClean="0"/>
          </a:p>
          <a:p>
            <a:pPr>
              <a:buNone/>
            </a:pPr>
            <a:r>
              <a:rPr lang="en-US" sz="1800" b="1" dirty="0" smtClean="0">
                <a:solidFill>
                  <a:srgbClr val="FF0000"/>
                </a:solidFill>
              </a:rPr>
              <a:t>OUTPUT:</a:t>
            </a:r>
            <a:r>
              <a:rPr lang="en-US" sz="1800" dirty="0" smtClean="0"/>
              <a:t/>
            </a:r>
            <a:br>
              <a:rPr lang="en-US" sz="1800" dirty="0" smtClean="0"/>
            </a:br>
            <a:r>
              <a:rPr lang="en-US" sz="1800" dirty="0" smtClean="0"/>
              <a:t>3 is Pushed</a:t>
            </a:r>
            <a:br>
              <a:rPr lang="en-US" sz="1800" dirty="0" smtClean="0"/>
            </a:br>
            <a:r>
              <a:rPr lang="en-US" sz="1800" dirty="0" smtClean="0"/>
              <a:t>10 is Pushed</a:t>
            </a:r>
            <a:br>
              <a:rPr lang="en-US" sz="1800" dirty="0" smtClean="0"/>
            </a:br>
            <a:r>
              <a:rPr lang="en-US" sz="1800" dirty="0" smtClean="0"/>
              <a:t>1 is Pushed</a:t>
            </a:r>
            <a:br>
              <a:rPr lang="en-US" sz="1800" dirty="0" smtClean="0"/>
            </a:br>
            <a:r>
              <a:rPr lang="en-US" sz="1800" dirty="0" smtClean="0"/>
              <a:t/>
            </a:r>
            <a:br>
              <a:rPr lang="en-US" sz="1800" dirty="0" smtClean="0"/>
            </a:br>
            <a:r>
              <a:rPr lang="en-US" sz="1800" dirty="0" smtClean="0"/>
              <a:t>1 is Popped</a:t>
            </a:r>
            <a:br>
              <a:rPr lang="en-US" sz="1800" dirty="0" smtClean="0"/>
            </a:br>
            <a:r>
              <a:rPr lang="en-US" sz="1800" dirty="0" smtClean="0"/>
              <a:t>10 is Popped</a:t>
            </a:r>
            <a:br>
              <a:rPr lang="en-US" sz="1800" dirty="0" smtClean="0"/>
            </a:br>
            <a:r>
              <a:rPr lang="en-US" sz="1800" dirty="0" smtClean="0"/>
              <a:t>3 is Popped</a:t>
            </a:r>
          </a:p>
          <a:p>
            <a:pPr>
              <a:buNone/>
            </a:pPr>
            <a:endParaRPr lang="en-US" sz="1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0"/>
            <a:ext cx="7772400" cy="1143000"/>
          </a:xfrm>
        </p:spPr>
        <p:txBody>
          <a:bodyPr/>
          <a:lstStyle/>
          <a:p>
            <a:pPr>
              <a:defRPr/>
            </a:pPr>
            <a:r>
              <a:rPr lang="en-US" dirty="0" smtClean="0"/>
              <a:t>Implementation</a:t>
            </a:r>
            <a:br>
              <a:rPr lang="en-US" dirty="0" smtClean="0"/>
            </a:br>
            <a:endParaRPr lang="en-US" dirty="0"/>
          </a:p>
        </p:txBody>
      </p:sp>
      <p:sp>
        <p:nvSpPr>
          <p:cNvPr id="39939" name="Content Placeholder 2"/>
          <p:cNvSpPr>
            <a:spLocks noGrp="1"/>
          </p:cNvSpPr>
          <p:nvPr>
            <p:ph idx="1"/>
          </p:nvPr>
        </p:nvSpPr>
        <p:spPr>
          <a:xfrm>
            <a:off x="1371600" y="762000"/>
            <a:ext cx="7772400" cy="5410200"/>
          </a:xfrm>
        </p:spPr>
        <p:txBody>
          <a:bodyPr/>
          <a:lstStyle/>
          <a:p>
            <a:pPr>
              <a:buFont typeface="Wingdings" pitchFamily="2" charset="2"/>
              <a:buNone/>
            </a:pPr>
            <a:r>
              <a:rPr lang="en-US" sz="3000" dirty="0" smtClean="0"/>
              <a:t>#include&lt;</a:t>
            </a:r>
            <a:r>
              <a:rPr lang="en-US" sz="3000" dirty="0" err="1" smtClean="0"/>
              <a:t>iostream.h</a:t>
            </a:r>
            <a:r>
              <a:rPr lang="en-US" sz="3000" dirty="0" smtClean="0"/>
              <a:t>&gt;</a:t>
            </a:r>
          </a:p>
          <a:p>
            <a:pPr>
              <a:buFont typeface="Wingdings" pitchFamily="2" charset="2"/>
              <a:buNone/>
            </a:pPr>
            <a:r>
              <a:rPr lang="en-US" sz="3000" dirty="0" smtClean="0"/>
              <a:t>#include&lt;</a:t>
            </a:r>
            <a:r>
              <a:rPr lang="en-US" sz="3000" dirty="0" err="1" smtClean="0"/>
              <a:t>conio.h</a:t>
            </a:r>
            <a:r>
              <a:rPr lang="en-US" sz="3000" dirty="0" smtClean="0"/>
              <a:t>&gt;</a:t>
            </a:r>
          </a:p>
          <a:p>
            <a:pPr>
              <a:buFont typeface="Wingdings" pitchFamily="2" charset="2"/>
              <a:buNone/>
            </a:pPr>
            <a:r>
              <a:rPr lang="en-US" sz="3000" dirty="0" smtClean="0"/>
              <a:t>#include&lt;</a:t>
            </a:r>
            <a:r>
              <a:rPr lang="en-US" sz="3000" dirty="0" err="1" smtClean="0"/>
              <a:t>stdlib.h</a:t>
            </a:r>
            <a:r>
              <a:rPr lang="en-US" sz="3000" dirty="0" smtClean="0"/>
              <a:t>&gt;</a:t>
            </a:r>
          </a:p>
          <a:p>
            <a:pPr>
              <a:buFont typeface="Wingdings" pitchFamily="2" charset="2"/>
              <a:buNone/>
            </a:pPr>
            <a:r>
              <a:rPr lang="en-US" sz="3000" dirty="0" smtClean="0"/>
              <a:t>class stack</a:t>
            </a:r>
          </a:p>
          <a:p>
            <a:pPr>
              <a:buFont typeface="Wingdings" pitchFamily="2" charset="2"/>
              <a:buNone/>
            </a:pPr>
            <a:r>
              <a:rPr lang="en-US" sz="3000" dirty="0" smtClean="0"/>
              <a:t>{</a:t>
            </a:r>
          </a:p>
          <a:p>
            <a:pPr>
              <a:buFont typeface="Wingdings" pitchFamily="2" charset="2"/>
              <a:buNone/>
            </a:pPr>
            <a:r>
              <a:rPr lang="en-US" sz="3000" dirty="0" err="1" smtClean="0"/>
              <a:t>int</a:t>
            </a:r>
            <a:r>
              <a:rPr lang="en-US" sz="3000" dirty="0" smtClean="0"/>
              <a:t> </a:t>
            </a:r>
            <a:r>
              <a:rPr lang="en-US" sz="3000" dirty="0" err="1" smtClean="0"/>
              <a:t>stk</a:t>
            </a:r>
            <a:r>
              <a:rPr lang="en-US" sz="3000" dirty="0" smtClean="0"/>
              <a:t>[5];</a:t>
            </a:r>
          </a:p>
          <a:p>
            <a:pPr>
              <a:buFont typeface="Wingdings" pitchFamily="2" charset="2"/>
              <a:buNone/>
            </a:pPr>
            <a:r>
              <a:rPr lang="en-US" sz="3000" dirty="0" err="1" smtClean="0"/>
              <a:t>int</a:t>
            </a:r>
            <a:r>
              <a:rPr lang="en-US" sz="3000" dirty="0" smtClean="0"/>
              <a:t> top;</a:t>
            </a:r>
          </a:p>
          <a:p>
            <a:pPr>
              <a:buFont typeface="Wingdings" pitchFamily="2" charset="2"/>
              <a:buNone/>
            </a:pPr>
            <a:r>
              <a:rPr lang="en-US" sz="3000" dirty="0" smtClean="0"/>
              <a:t>public:</a:t>
            </a:r>
          </a:p>
          <a:p>
            <a:pPr>
              <a:buFont typeface="Wingdings" pitchFamily="2" charset="2"/>
              <a:buNone/>
            </a:pPr>
            <a:r>
              <a:rPr lang="en-US" sz="3000" dirty="0" smtClean="0"/>
              <a:t>stack()</a:t>
            </a:r>
          </a:p>
          <a:p>
            <a:pPr>
              <a:buFont typeface="Wingdings" pitchFamily="2" charset="2"/>
              <a:buNone/>
            </a:pPr>
            <a:r>
              <a:rPr lang="en-US" sz="3000" dirty="0" smtClean="0"/>
              <a:t>  { top=-1;</a:t>
            </a:r>
          </a:p>
          <a:p>
            <a:pPr>
              <a:buFont typeface="Wingdings" pitchFamily="2" charset="2"/>
              <a:buNone/>
            </a:pPr>
            <a:r>
              <a:rPr lang="en-US" sz="3000" dirty="0" smtClean="0"/>
              <a:t>  }</a:t>
            </a:r>
          </a:p>
          <a:p>
            <a:endParaRPr lang="en-US" sz="3000" dirty="0" smtClean="0"/>
          </a:p>
        </p:txBody>
      </p:sp>
      <p:sp>
        <p:nvSpPr>
          <p:cNvPr id="4" name="Slide Number Placeholder 3"/>
          <p:cNvSpPr>
            <a:spLocks noGrp="1"/>
          </p:cNvSpPr>
          <p:nvPr>
            <p:ph type="sldNum" sz="quarter" idx="12"/>
          </p:nvPr>
        </p:nvSpPr>
        <p:spPr/>
        <p:txBody>
          <a:bodyPr/>
          <a:lstStyle/>
          <a:p>
            <a:pPr>
              <a:defRPr/>
            </a:pPr>
            <a:fld id="{8CE15B78-B13B-477E-B7ED-CBFFF2A09610}" type="slidenum">
              <a:rPr lang="en-US" smtClean="0"/>
              <a:pPr>
                <a:defRPr/>
              </a:pPr>
              <a:t>24</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Content Placeholder 2"/>
          <p:cNvSpPr>
            <a:spLocks noGrp="1"/>
          </p:cNvSpPr>
          <p:nvPr>
            <p:ph idx="1"/>
          </p:nvPr>
        </p:nvSpPr>
        <p:spPr>
          <a:xfrm>
            <a:off x="1143000" y="533400"/>
            <a:ext cx="7772400" cy="4908550"/>
          </a:xfrm>
        </p:spPr>
        <p:txBody>
          <a:bodyPr/>
          <a:lstStyle/>
          <a:p>
            <a:pPr>
              <a:buFont typeface="Wingdings" pitchFamily="2" charset="2"/>
              <a:buNone/>
            </a:pPr>
            <a:r>
              <a:rPr lang="en-US" dirty="0" smtClean="0"/>
              <a:t>void push(</a:t>
            </a:r>
            <a:r>
              <a:rPr lang="en-US" dirty="0" err="1" smtClean="0"/>
              <a:t>int</a:t>
            </a:r>
            <a:r>
              <a:rPr lang="en-US" dirty="0" smtClean="0"/>
              <a:t> x)</a:t>
            </a:r>
          </a:p>
          <a:p>
            <a:pPr>
              <a:buFont typeface="Wingdings" pitchFamily="2" charset="2"/>
              <a:buNone/>
            </a:pPr>
            <a:r>
              <a:rPr lang="en-US" dirty="0" smtClean="0"/>
              <a:t>{</a:t>
            </a:r>
          </a:p>
          <a:p>
            <a:pPr>
              <a:buFont typeface="Wingdings" pitchFamily="2" charset="2"/>
              <a:buNone/>
            </a:pPr>
            <a:r>
              <a:rPr lang="en-US" dirty="0" smtClean="0"/>
              <a:t>if(top &gt;  4)</a:t>
            </a:r>
          </a:p>
          <a:p>
            <a:pPr>
              <a:buFont typeface="Wingdings" pitchFamily="2" charset="2"/>
              <a:buNone/>
            </a:pPr>
            <a:r>
              <a:rPr lang="en-US" dirty="0" smtClean="0"/>
              <a:t>{</a:t>
            </a:r>
          </a:p>
          <a:p>
            <a:pPr>
              <a:buFont typeface="Wingdings" pitchFamily="2" charset="2"/>
              <a:buNone/>
            </a:pPr>
            <a:r>
              <a:rPr lang="en-US" dirty="0" err="1" smtClean="0"/>
              <a:t>cout</a:t>
            </a:r>
            <a:r>
              <a:rPr lang="en-US" dirty="0" smtClean="0"/>
              <a:t> &lt;&lt;"stack over flow";</a:t>
            </a:r>
          </a:p>
          <a:p>
            <a:pPr>
              <a:buFont typeface="Wingdings" pitchFamily="2" charset="2"/>
              <a:buNone/>
            </a:pPr>
            <a:r>
              <a:rPr lang="en-US" dirty="0" smtClean="0"/>
              <a:t>return;</a:t>
            </a:r>
          </a:p>
          <a:p>
            <a:pPr>
              <a:buFont typeface="Wingdings" pitchFamily="2" charset="2"/>
              <a:buNone/>
            </a:pPr>
            <a:r>
              <a:rPr lang="en-US" dirty="0" smtClean="0"/>
              <a:t>}</a:t>
            </a:r>
          </a:p>
          <a:p>
            <a:pPr>
              <a:buFont typeface="Wingdings" pitchFamily="2" charset="2"/>
              <a:buNone/>
            </a:pPr>
            <a:r>
              <a:rPr lang="en-US" dirty="0" err="1" smtClean="0"/>
              <a:t>stk</a:t>
            </a:r>
            <a:r>
              <a:rPr lang="en-US" dirty="0" smtClean="0"/>
              <a:t>[++top]=x;</a:t>
            </a:r>
          </a:p>
          <a:p>
            <a:pPr>
              <a:buFont typeface="Wingdings" pitchFamily="2" charset="2"/>
              <a:buNone/>
            </a:pPr>
            <a:r>
              <a:rPr lang="en-US" dirty="0" err="1" smtClean="0"/>
              <a:t>cout</a:t>
            </a:r>
            <a:r>
              <a:rPr lang="en-US" dirty="0" smtClean="0"/>
              <a:t> &lt;&lt;"inserted" &lt;&lt;x;</a:t>
            </a:r>
          </a:p>
          <a:p>
            <a:pPr>
              <a:buFont typeface="Wingdings" pitchFamily="2" charset="2"/>
              <a:buNone/>
            </a:pPr>
            <a:r>
              <a:rPr lang="en-US" dirty="0" smtClean="0"/>
              <a:t>}</a:t>
            </a:r>
          </a:p>
          <a:p>
            <a:pPr>
              <a:buFont typeface="Wingdings" pitchFamily="2" charset="2"/>
              <a:buNone/>
            </a:pPr>
            <a:endParaRPr lang="en-US" dirty="0" smtClean="0"/>
          </a:p>
        </p:txBody>
      </p:sp>
      <p:sp>
        <p:nvSpPr>
          <p:cNvPr id="4" name="Slide Number Placeholder 3"/>
          <p:cNvSpPr>
            <a:spLocks noGrp="1"/>
          </p:cNvSpPr>
          <p:nvPr>
            <p:ph type="sldNum" sz="quarter" idx="12"/>
          </p:nvPr>
        </p:nvSpPr>
        <p:spPr/>
        <p:txBody>
          <a:bodyPr/>
          <a:lstStyle/>
          <a:p>
            <a:pPr>
              <a:defRPr/>
            </a:pPr>
            <a:fld id="{AF33BD81-3C6E-4900-BA0F-6A2EED531E9D}" type="slidenum">
              <a:rPr lang="en-US" smtClean="0"/>
              <a:pPr>
                <a:defRPr/>
              </a:pPr>
              <a:t>25</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2"/>
          <p:cNvSpPr>
            <a:spLocks noGrp="1"/>
          </p:cNvSpPr>
          <p:nvPr>
            <p:ph idx="1"/>
          </p:nvPr>
        </p:nvSpPr>
        <p:spPr>
          <a:xfrm>
            <a:off x="1143000" y="228600"/>
            <a:ext cx="7772400" cy="4114800"/>
          </a:xfrm>
        </p:spPr>
        <p:txBody>
          <a:bodyPr/>
          <a:lstStyle/>
          <a:p>
            <a:pPr>
              <a:buFont typeface="Wingdings" pitchFamily="2" charset="2"/>
              <a:buNone/>
            </a:pPr>
            <a:r>
              <a:rPr lang="en-US" dirty="0" smtClean="0"/>
              <a:t>void pop()</a:t>
            </a:r>
          </a:p>
          <a:p>
            <a:pPr>
              <a:buFont typeface="Wingdings" pitchFamily="2" charset="2"/>
              <a:buNone/>
            </a:pPr>
            <a:r>
              <a:rPr lang="en-US" dirty="0" smtClean="0"/>
              <a:t>{</a:t>
            </a:r>
          </a:p>
          <a:p>
            <a:pPr>
              <a:buFont typeface="Wingdings" pitchFamily="2" charset="2"/>
              <a:buNone/>
            </a:pPr>
            <a:r>
              <a:rPr lang="en-US" dirty="0" smtClean="0"/>
              <a:t>if(top &lt;0)</a:t>
            </a:r>
          </a:p>
          <a:p>
            <a:pPr>
              <a:buFont typeface="Wingdings" pitchFamily="2" charset="2"/>
              <a:buNone/>
            </a:pPr>
            <a:r>
              <a:rPr lang="en-US" dirty="0" smtClean="0"/>
              <a:t>{</a:t>
            </a:r>
          </a:p>
          <a:p>
            <a:pPr>
              <a:buFont typeface="Wingdings" pitchFamily="2" charset="2"/>
              <a:buNone/>
            </a:pPr>
            <a:r>
              <a:rPr lang="en-US" dirty="0" err="1" smtClean="0"/>
              <a:t>cout</a:t>
            </a:r>
            <a:r>
              <a:rPr lang="en-US" dirty="0" smtClean="0"/>
              <a:t> &lt;&lt;"stack under flow";</a:t>
            </a:r>
          </a:p>
          <a:p>
            <a:pPr>
              <a:buFont typeface="Wingdings" pitchFamily="2" charset="2"/>
              <a:buNone/>
            </a:pPr>
            <a:r>
              <a:rPr lang="en-US" dirty="0" smtClean="0"/>
              <a:t>return;</a:t>
            </a:r>
          </a:p>
          <a:p>
            <a:pPr>
              <a:buFont typeface="Wingdings" pitchFamily="2" charset="2"/>
              <a:buNone/>
            </a:pPr>
            <a:r>
              <a:rPr lang="en-US" dirty="0" smtClean="0"/>
              <a:t>}</a:t>
            </a:r>
          </a:p>
          <a:p>
            <a:pPr>
              <a:buFont typeface="Wingdings" pitchFamily="2" charset="2"/>
              <a:buNone/>
            </a:pPr>
            <a:r>
              <a:rPr lang="en-US" dirty="0" err="1" smtClean="0"/>
              <a:t>cout</a:t>
            </a:r>
            <a:r>
              <a:rPr lang="en-US" dirty="0" smtClean="0"/>
              <a:t> &lt;&lt;"deleted" &lt;&lt;</a:t>
            </a:r>
            <a:r>
              <a:rPr lang="en-US" dirty="0" err="1" smtClean="0"/>
              <a:t>stk</a:t>
            </a:r>
            <a:r>
              <a:rPr lang="en-US" dirty="0" smtClean="0"/>
              <a:t>[top--];</a:t>
            </a:r>
          </a:p>
          <a:p>
            <a:pPr>
              <a:buFont typeface="Wingdings" pitchFamily="2" charset="2"/>
              <a:buNone/>
            </a:pPr>
            <a:r>
              <a:rPr lang="en-US" dirty="0" smtClean="0"/>
              <a:t>}</a:t>
            </a:r>
          </a:p>
          <a:p>
            <a:pPr>
              <a:buFont typeface="Wingdings" pitchFamily="2" charset="2"/>
              <a:buNone/>
            </a:pPr>
            <a:r>
              <a:rPr lang="en-US" dirty="0" smtClean="0"/>
              <a:t> </a:t>
            </a:r>
          </a:p>
          <a:p>
            <a:endParaRPr lang="en-US" dirty="0" smtClean="0"/>
          </a:p>
        </p:txBody>
      </p:sp>
      <p:sp>
        <p:nvSpPr>
          <p:cNvPr id="4" name="Slide Number Placeholder 3"/>
          <p:cNvSpPr>
            <a:spLocks noGrp="1"/>
          </p:cNvSpPr>
          <p:nvPr>
            <p:ph type="sldNum" sz="quarter" idx="12"/>
          </p:nvPr>
        </p:nvSpPr>
        <p:spPr/>
        <p:txBody>
          <a:bodyPr/>
          <a:lstStyle/>
          <a:p>
            <a:pPr>
              <a:defRPr/>
            </a:pPr>
            <a:fld id="{2F257BE8-CBEF-479B-A46F-56F28C10117F}" type="slidenum">
              <a:rPr lang="en-US" smtClean="0"/>
              <a:pPr>
                <a:defRPr/>
              </a:pPr>
              <a:t>26</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922C6061-2F68-4557-A638-765C6DFC7352}" type="slidenum">
              <a:rPr lang="en-US" smtClean="0"/>
              <a:pPr>
                <a:defRPr/>
              </a:pPr>
              <a:t>27</a:t>
            </a:fld>
            <a:endParaRPr lang="en-US"/>
          </a:p>
        </p:txBody>
      </p:sp>
      <p:sp>
        <p:nvSpPr>
          <p:cNvPr id="43012" name="Rectangle 3"/>
          <p:cNvSpPr>
            <a:spLocks noChangeArrowheads="1"/>
          </p:cNvSpPr>
          <p:nvPr/>
        </p:nvSpPr>
        <p:spPr bwMode="auto">
          <a:xfrm>
            <a:off x="1143000" y="914400"/>
            <a:ext cx="7086600" cy="6001643"/>
          </a:xfrm>
          <a:prstGeom prst="rect">
            <a:avLst/>
          </a:prstGeom>
          <a:noFill/>
          <a:ln w="9525">
            <a:noFill/>
            <a:miter lim="800000"/>
            <a:headEnd/>
            <a:tailEnd/>
          </a:ln>
        </p:spPr>
        <p:txBody>
          <a:bodyPr>
            <a:spAutoFit/>
          </a:bodyPr>
          <a:lstStyle/>
          <a:p>
            <a:pPr>
              <a:buFont typeface="Wingdings" pitchFamily="2" charset="2"/>
              <a:buNone/>
            </a:pPr>
            <a:r>
              <a:rPr lang="en-US" sz="3200" dirty="0"/>
              <a:t>void display()</a:t>
            </a:r>
          </a:p>
          <a:p>
            <a:pPr>
              <a:buFont typeface="Wingdings" pitchFamily="2" charset="2"/>
              <a:buNone/>
            </a:pPr>
            <a:r>
              <a:rPr lang="en-US" sz="3200" dirty="0"/>
              <a:t>{</a:t>
            </a:r>
          </a:p>
          <a:p>
            <a:pPr>
              <a:buFont typeface="Wingdings" pitchFamily="2" charset="2"/>
              <a:buNone/>
            </a:pPr>
            <a:r>
              <a:rPr lang="en-US" sz="3200" dirty="0" smtClean="0"/>
              <a:t>	if(top&lt;0</a:t>
            </a:r>
            <a:r>
              <a:rPr lang="en-US" sz="3200" dirty="0"/>
              <a:t>)</a:t>
            </a:r>
          </a:p>
          <a:p>
            <a:pPr>
              <a:buFont typeface="Wingdings" pitchFamily="2" charset="2"/>
              <a:buNone/>
            </a:pPr>
            <a:r>
              <a:rPr lang="en-US" sz="3200" dirty="0" smtClean="0"/>
              <a:t>	{</a:t>
            </a:r>
            <a:endParaRPr lang="en-US" sz="3200" dirty="0"/>
          </a:p>
          <a:p>
            <a:pPr>
              <a:buFont typeface="Wingdings" pitchFamily="2" charset="2"/>
              <a:buNone/>
            </a:pPr>
            <a:r>
              <a:rPr lang="en-US" sz="3200" dirty="0" smtClean="0"/>
              <a:t>		</a:t>
            </a:r>
            <a:r>
              <a:rPr lang="en-US" sz="3200" dirty="0" err="1" smtClean="0"/>
              <a:t>cout</a:t>
            </a:r>
            <a:r>
              <a:rPr lang="en-US" sz="3200" dirty="0" smtClean="0"/>
              <a:t> </a:t>
            </a:r>
            <a:r>
              <a:rPr lang="en-US" sz="3200" dirty="0"/>
              <a:t>&lt;&lt;" stack empty";</a:t>
            </a:r>
          </a:p>
          <a:p>
            <a:pPr>
              <a:buFont typeface="Wingdings" pitchFamily="2" charset="2"/>
              <a:buNone/>
            </a:pPr>
            <a:r>
              <a:rPr lang="en-US" sz="3200" dirty="0" smtClean="0"/>
              <a:t>		return</a:t>
            </a:r>
            <a:r>
              <a:rPr lang="en-US" sz="3200" dirty="0"/>
              <a:t>;</a:t>
            </a:r>
          </a:p>
          <a:p>
            <a:pPr>
              <a:buFont typeface="Wingdings" pitchFamily="2" charset="2"/>
              <a:buNone/>
            </a:pPr>
            <a:r>
              <a:rPr lang="en-US" sz="3200" dirty="0" smtClean="0"/>
              <a:t>	}</a:t>
            </a:r>
          </a:p>
          <a:p>
            <a:pPr>
              <a:buFont typeface="Wingdings" pitchFamily="2" charset="2"/>
              <a:buNone/>
            </a:pPr>
            <a:r>
              <a:rPr lang="en-US" sz="3200" dirty="0" smtClean="0"/>
              <a:t>	for(</a:t>
            </a:r>
            <a:r>
              <a:rPr lang="en-US" sz="3200" dirty="0" err="1" smtClean="0"/>
              <a:t>int</a:t>
            </a:r>
            <a:r>
              <a:rPr lang="en-US" sz="3200" dirty="0" smtClean="0"/>
              <a:t> </a:t>
            </a:r>
            <a:r>
              <a:rPr lang="en-US" sz="3200" dirty="0" err="1" smtClean="0"/>
              <a:t>i</a:t>
            </a:r>
            <a:r>
              <a:rPr lang="en-US" sz="3200" dirty="0" smtClean="0"/>
              <a:t>=</a:t>
            </a:r>
            <a:r>
              <a:rPr lang="en-US" sz="3200" dirty="0" err="1" smtClean="0"/>
              <a:t>top;i</a:t>
            </a:r>
            <a:r>
              <a:rPr lang="en-US" sz="3200" dirty="0" smtClean="0"/>
              <a:t>&gt;=0;i--)</a:t>
            </a:r>
          </a:p>
          <a:p>
            <a:pPr>
              <a:buFont typeface="Wingdings" pitchFamily="2" charset="2"/>
              <a:buNone/>
            </a:pPr>
            <a:r>
              <a:rPr lang="en-US" sz="3200" dirty="0" smtClean="0"/>
              <a:t>	</a:t>
            </a:r>
            <a:r>
              <a:rPr lang="en-US" sz="3200" dirty="0" err="1" smtClean="0"/>
              <a:t>cout</a:t>
            </a:r>
            <a:r>
              <a:rPr lang="en-US" sz="3200" dirty="0" smtClean="0"/>
              <a:t> &lt;&lt;</a:t>
            </a:r>
            <a:r>
              <a:rPr lang="en-US" sz="3200" dirty="0" err="1" smtClean="0"/>
              <a:t>stk</a:t>
            </a:r>
            <a:r>
              <a:rPr lang="en-US" sz="3200" dirty="0" smtClean="0"/>
              <a:t>[</a:t>
            </a:r>
            <a:r>
              <a:rPr lang="en-US" sz="3200" dirty="0" err="1" smtClean="0"/>
              <a:t>i</a:t>
            </a:r>
            <a:r>
              <a:rPr lang="en-US" sz="3200" dirty="0" smtClean="0"/>
              <a:t>] &lt;&lt;" ";</a:t>
            </a:r>
          </a:p>
          <a:p>
            <a:pPr>
              <a:buFont typeface="Wingdings" pitchFamily="2" charset="2"/>
              <a:buNone/>
            </a:pPr>
            <a:r>
              <a:rPr lang="en-US" sz="3200" dirty="0" smtClean="0"/>
              <a:t>} </a:t>
            </a:r>
          </a:p>
          <a:p>
            <a:pPr>
              <a:buFont typeface="Wingdings" pitchFamily="2" charset="2"/>
              <a:buNone/>
            </a:pPr>
            <a:r>
              <a:rPr lang="en-US" sz="3200" dirty="0" smtClean="0"/>
              <a:t>}; </a:t>
            </a:r>
          </a:p>
          <a:p>
            <a:pPr>
              <a:buFont typeface="Wingdings" pitchFamily="2" charset="2"/>
              <a:buNone/>
            </a:pPr>
            <a:endParaRPr lang="en-US" sz="32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a:xfrm>
            <a:off x="1143000" y="0"/>
            <a:ext cx="7772400" cy="6858000"/>
          </a:xfrm>
        </p:spPr>
        <p:txBody>
          <a:bodyPr/>
          <a:lstStyle/>
          <a:p>
            <a:pPr>
              <a:buFont typeface="Wingdings" pitchFamily="2" charset="2"/>
              <a:buNone/>
            </a:pPr>
            <a:r>
              <a:rPr lang="en-US" sz="1800" dirty="0" smtClean="0"/>
              <a:t>void main()</a:t>
            </a:r>
          </a:p>
          <a:p>
            <a:pPr>
              <a:buFont typeface="Wingdings" pitchFamily="2" charset="2"/>
              <a:buNone/>
            </a:pPr>
            <a:r>
              <a:rPr lang="en-US" sz="1800" dirty="0" smtClean="0"/>
              <a:t>{</a:t>
            </a:r>
          </a:p>
          <a:p>
            <a:pPr>
              <a:buFont typeface="Wingdings" pitchFamily="2" charset="2"/>
              <a:buNone/>
            </a:pPr>
            <a:r>
              <a:rPr lang="en-US" sz="1800" dirty="0" err="1" smtClean="0"/>
              <a:t>int</a:t>
            </a:r>
            <a:r>
              <a:rPr lang="en-US" sz="1800" dirty="0" smtClean="0"/>
              <a:t> </a:t>
            </a:r>
            <a:r>
              <a:rPr lang="en-US" sz="1800" dirty="0" err="1" smtClean="0"/>
              <a:t>ch</a:t>
            </a:r>
            <a:r>
              <a:rPr lang="en-US" sz="1800" dirty="0" smtClean="0"/>
              <a:t>;	</a:t>
            </a:r>
          </a:p>
          <a:p>
            <a:pPr>
              <a:buFont typeface="Wingdings" pitchFamily="2" charset="2"/>
              <a:buNone/>
            </a:pPr>
            <a:r>
              <a:rPr lang="en-US" sz="1800" dirty="0" smtClean="0"/>
              <a:t>stack </a:t>
            </a:r>
            <a:r>
              <a:rPr lang="en-US" sz="1800" dirty="0" err="1" smtClean="0"/>
              <a:t>st</a:t>
            </a:r>
            <a:r>
              <a:rPr lang="en-US" sz="1800" dirty="0" smtClean="0"/>
              <a:t>;</a:t>
            </a:r>
          </a:p>
          <a:p>
            <a:pPr>
              <a:buFont typeface="Wingdings" pitchFamily="2" charset="2"/>
              <a:buNone/>
            </a:pPr>
            <a:r>
              <a:rPr lang="en-US" sz="1800" dirty="0" err="1" smtClean="0"/>
              <a:t>clrscr</a:t>
            </a:r>
            <a:r>
              <a:rPr lang="en-US" sz="1800" dirty="0" smtClean="0"/>
              <a:t>();</a:t>
            </a:r>
          </a:p>
          <a:p>
            <a:pPr>
              <a:buFont typeface="Wingdings" pitchFamily="2" charset="2"/>
              <a:buNone/>
            </a:pPr>
            <a:r>
              <a:rPr lang="en-US" sz="1800" dirty="0" smtClean="0"/>
              <a:t>while(1)</a:t>
            </a:r>
          </a:p>
          <a:p>
            <a:pPr>
              <a:buFont typeface="Wingdings" pitchFamily="2" charset="2"/>
              <a:buNone/>
            </a:pPr>
            <a:r>
              <a:rPr lang="en-US" sz="1800" dirty="0" smtClean="0"/>
              <a:t>	{   </a:t>
            </a:r>
            <a:r>
              <a:rPr lang="en-US" sz="1800" dirty="0" err="1" smtClean="0"/>
              <a:t>cout</a:t>
            </a:r>
            <a:r>
              <a:rPr lang="en-US" sz="1800" dirty="0" smtClean="0"/>
              <a:t> &lt;&lt;"\n1.push  2.pop  3.display  4.exit\n Enter your choice";</a:t>
            </a:r>
          </a:p>
          <a:p>
            <a:pPr>
              <a:buFont typeface="Wingdings" pitchFamily="2" charset="2"/>
              <a:buNone/>
            </a:pPr>
            <a:r>
              <a:rPr lang="en-US" sz="1800" dirty="0" smtClean="0"/>
              <a:t> 	   </a:t>
            </a:r>
            <a:r>
              <a:rPr lang="en-US" sz="1800" dirty="0" err="1" smtClean="0"/>
              <a:t>cin</a:t>
            </a:r>
            <a:r>
              <a:rPr lang="en-US" sz="1800" dirty="0" smtClean="0"/>
              <a:t> &gt;&gt; </a:t>
            </a:r>
            <a:r>
              <a:rPr lang="en-US" sz="1800" dirty="0" err="1" smtClean="0"/>
              <a:t>ch</a:t>
            </a:r>
            <a:r>
              <a:rPr lang="en-US" sz="1800" dirty="0" smtClean="0"/>
              <a:t>;</a:t>
            </a:r>
          </a:p>
          <a:p>
            <a:pPr>
              <a:buNone/>
            </a:pPr>
            <a:r>
              <a:rPr lang="en-US" sz="1800" dirty="0" smtClean="0"/>
              <a:t>		switch(</a:t>
            </a:r>
            <a:r>
              <a:rPr lang="en-US" sz="1800" dirty="0" err="1" smtClean="0"/>
              <a:t>ch</a:t>
            </a:r>
            <a:r>
              <a:rPr lang="en-US" sz="1800" dirty="0" smtClean="0"/>
              <a:t>)</a:t>
            </a:r>
          </a:p>
          <a:p>
            <a:pPr>
              <a:buNone/>
            </a:pPr>
            <a:r>
              <a:rPr lang="en-US" sz="1800" dirty="0" smtClean="0"/>
              <a:t>		{</a:t>
            </a:r>
          </a:p>
          <a:p>
            <a:pPr>
              <a:buNone/>
            </a:pPr>
            <a:r>
              <a:rPr lang="en-US" sz="1800" dirty="0" smtClean="0"/>
              <a:t>		case 1:  </a:t>
            </a:r>
            <a:r>
              <a:rPr lang="en-US" sz="1800" dirty="0" err="1" smtClean="0"/>
              <a:t>cout</a:t>
            </a:r>
            <a:r>
              <a:rPr lang="en-US" sz="1800" dirty="0" smtClean="0"/>
              <a:t> &lt;&lt;"enter the element";</a:t>
            </a:r>
          </a:p>
          <a:p>
            <a:pPr>
              <a:buNone/>
            </a:pPr>
            <a:r>
              <a:rPr lang="en-US" sz="1800" dirty="0" smtClean="0"/>
              <a:t>		 </a:t>
            </a:r>
            <a:r>
              <a:rPr lang="en-US" sz="1800" dirty="0" err="1" smtClean="0"/>
              <a:t>cin</a:t>
            </a:r>
            <a:r>
              <a:rPr lang="en-US" sz="1800" dirty="0" smtClean="0"/>
              <a:t> &gt;&gt; </a:t>
            </a:r>
            <a:r>
              <a:rPr lang="en-US" sz="1800" dirty="0" err="1" smtClean="0"/>
              <a:t>ch</a:t>
            </a:r>
            <a:r>
              <a:rPr lang="en-US" sz="1800" dirty="0" smtClean="0"/>
              <a:t>;</a:t>
            </a:r>
          </a:p>
          <a:p>
            <a:pPr>
              <a:buNone/>
            </a:pPr>
            <a:r>
              <a:rPr lang="en-US" sz="1800" dirty="0" smtClean="0"/>
              <a:t>		 </a:t>
            </a:r>
            <a:r>
              <a:rPr lang="en-US" sz="1800" dirty="0" err="1" smtClean="0"/>
              <a:t>st.push</a:t>
            </a:r>
            <a:r>
              <a:rPr lang="en-US" sz="1800" dirty="0" smtClean="0"/>
              <a:t>(</a:t>
            </a:r>
            <a:r>
              <a:rPr lang="en-US" sz="1800" dirty="0" err="1" smtClean="0"/>
              <a:t>ch</a:t>
            </a:r>
            <a:r>
              <a:rPr lang="en-US" sz="1800" dirty="0" smtClean="0"/>
              <a:t>);</a:t>
            </a:r>
          </a:p>
          <a:p>
            <a:pPr>
              <a:buNone/>
            </a:pPr>
            <a:r>
              <a:rPr lang="en-US" sz="1800" dirty="0" smtClean="0"/>
              <a:t>		break;</a:t>
            </a:r>
          </a:p>
          <a:p>
            <a:pPr>
              <a:buNone/>
            </a:pPr>
            <a:r>
              <a:rPr lang="en-US" sz="1800" dirty="0" smtClean="0"/>
              <a:t>		case 2:  st.pop();  break;</a:t>
            </a:r>
          </a:p>
          <a:p>
            <a:pPr>
              <a:buNone/>
            </a:pPr>
            <a:r>
              <a:rPr lang="en-US" sz="1800" dirty="0" smtClean="0"/>
              <a:t>		case 3:  </a:t>
            </a:r>
            <a:r>
              <a:rPr lang="en-US" sz="1800" dirty="0" err="1" smtClean="0"/>
              <a:t>st.display</a:t>
            </a:r>
            <a:r>
              <a:rPr lang="en-US" sz="1800" dirty="0" smtClean="0"/>
              <a:t>();break;</a:t>
            </a:r>
          </a:p>
          <a:p>
            <a:pPr>
              <a:buNone/>
            </a:pPr>
            <a:r>
              <a:rPr lang="en-US" sz="1800" dirty="0" smtClean="0"/>
              <a:t>		case 4: exit(0);</a:t>
            </a:r>
          </a:p>
          <a:p>
            <a:pPr>
              <a:buNone/>
            </a:pPr>
            <a:r>
              <a:rPr lang="en-US" sz="1800" dirty="0" smtClean="0"/>
              <a:t>		}</a:t>
            </a:r>
          </a:p>
          <a:p>
            <a:pPr>
              <a:buNone/>
            </a:pPr>
            <a:r>
              <a:rPr lang="en-US" sz="1800" dirty="0" smtClean="0"/>
              <a:t>	}</a:t>
            </a:r>
          </a:p>
          <a:p>
            <a:pPr>
              <a:buNone/>
            </a:pPr>
            <a:r>
              <a:rPr lang="en-US" sz="1800" dirty="0" smtClean="0"/>
              <a:t>}</a:t>
            </a:r>
          </a:p>
          <a:p>
            <a:pPr>
              <a:buFont typeface="Wingdings" pitchFamily="2" charset="2"/>
              <a:buNone/>
            </a:pPr>
            <a:endParaRPr lang="en-US" sz="1800" dirty="0" smtClean="0"/>
          </a:p>
          <a:p>
            <a:pPr>
              <a:buFont typeface="Wingdings" pitchFamily="2" charset="2"/>
              <a:buNone/>
            </a:pPr>
            <a:endParaRPr lang="en-US" sz="1800" dirty="0" smtClean="0"/>
          </a:p>
          <a:p>
            <a:endParaRPr lang="en-US" sz="1800" dirty="0" smtClean="0"/>
          </a:p>
        </p:txBody>
      </p:sp>
      <p:sp>
        <p:nvSpPr>
          <p:cNvPr id="4" name="Slide Number Placeholder 3"/>
          <p:cNvSpPr>
            <a:spLocks noGrp="1"/>
          </p:cNvSpPr>
          <p:nvPr>
            <p:ph type="sldNum" sz="quarter" idx="12"/>
          </p:nvPr>
        </p:nvSpPr>
        <p:spPr/>
        <p:txBody>
          <a:bodyPr/>
          <a:lstStyle/>
          <a:p>
            <a:pPr>
              <a:defRPr/>
            </a:pPr>
            <a:fld id="{95F85B25-75A5-43F3-ABAB-FEAF11BDB1A4}" type="slidenum">
              <a:rPr lang="en-US" smtClean="0"/>
              <a:pPr>
                <a:defRPr/>
              </a:pPr>
              <a:t>28</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28600"/>
            <a:ext cx="7772400" cy="914400"/>
          </a:xfrm>
        </p:spPr>
        <p:txBody>
          <a:bodyPr/>
          <a:lstStyle/>
          <a:p>
            <a:pPr>
              <a:defRPr/>
            </a:pPr>
            <a:r>
              <a:rPr lang="en-US" b="1" dirty="0" smtClean="0">
                <a:solidFill>
                  <a:schemeClr val="tx1"/>
                </a:solidFill>
                <a:latin typeface="Arial" pitchFamily="34" charset="0"/>
                <a:ea typeface="Times New Roman" pitchFamily="18" charset="0"/>
              </a:rPr>
              <a:t>OUTPUTS</a:t>
            </a:r>
            <a:r>
              <a:rPr lang="en-US" sz="3600" dirty="0" smtClean="0">
                <a:solidFill>
                  <a:schemeClr val="tx1"/>
                </a:solidFill>
                <a:latin typeface="Arial" pitchFamily="34" charset="0"/>
              </a:rPr>
              <a:t/>
            </a:r>
            <a:br>
              <a:rPr lang="en-US" sz="3600" dirty="0" smtClean="0">
                <a:solidFill>
                  <a:schemeClr val="tx1"/>
                </a:solidFill>
                <a:latin typeface="Arial" pitchFamily="34" charset="0"/>
              </a:rPr>
            </a:br>
            <a:endParaRPr lang="en-US" dirty="0"/>
          </a:p>
        </p:txBody>
      </p:sp>
      <p:sp>
        <p:nvSpPr>
          <p:cNvPr id="3" name="Slide Number Placeholder 2"/>
          <p:cNvSpPr>
            <a:spLocks noGrp="1"/>
          </p:cNvSpPr>
          <p:nvPr>
            <p:ph type="sldNum" sz="quarter" idx="12"/>
          </p:nvPr>
        </p:nvSpPr>
        <p:spPr/>
        <p:txBody>
          <a:bodyPr/>
          <a:lstStyle/>
          <a:p>
            <a:pPr>
              <a:defRPr/>
            </a:pPr>
            <a:fld id="{02A83F44-BA6F-4A88-851B-1D570D68A693}" type="slidenum">
              <a:rPr lang="en-US" smtClean="0"/>
              <a:pPr>
                <a:defRPr/>
              </a:pPr>
              <a:t>29</a:t>
            </a:fld>
            <a:endParaRPr lang="en-US"/>
          </a:p>
        </p:txBody>
      </p:sp>
      <p:sp>
        <p:nvSpPr>
          <p:cNvPr id="46084" name="Rectangle 1"/>
          <p:cNvSpPr>
            <a:spLocks noChangeArrowheads="1"/>
          </p:cNvSpPr>
          <p:nvPr/>
        </p:nvSpPr>
        <p:spPr bwMode="auto">
          <a:xfrm>
            <a:off x="1066800" y="914400"/>
            <a:ext cx="5867400" cy="5632450"/>
          </a:xfrm>
          <a:prstGeom prst="rect">
            <a:avLst/>
          </a:prstGeom>
          <a:noFill/>
          <a:ln w="9525">
            <a:noFill/>
            <a:miter lim="800000"/>
            <a:headEnd/>
            <a:tailEnd/>
          </a:ln>
        </p:spPr>
        <p:txBody>
          <a:bodyPr anchor="ctr">
            <a:spAutoFit/>
          </a:bodyPr>
          <a:lstStyle/>
          <a:p>
            <a:pPr eaLnBrk="0" hangingPunct="0"/>
            <a:r>
              <a:rPr lang="en-US" sz="2400" dirty="0">
                <a:cs typeface="Times New Roman" pitchFamily="18" charset="0"/>
              </a:rPr>
              <a:t>1.push  2.pop  3.display  4.exit</a:t>
            </a:r>
            <a:endParaRPr lang="en-US" sz="2400" dirty="0"/>
          </a:p>
          <a:p>
            <a:pPr eaLnBrk="0" hangingPunct="0"/>
            <a:endParaRPr lang="en-US" sz="2400" dirty="0">
              <a:cs typeface="Times New Roman" pitchFamily="18" charset="0"/>
            </a:endParaRPr>
          </a:p>
          <a:p>
            <a:pPr eaLnBrk="0" hangingPunct="0"/>
            <a:r>
              <a:rPr lang="en-US" sz="2400" dirty="0">
                <a:cs typeface="Times New Roman" pitchFamily="18" charset="0"/>
              </a:rPr>
              <a:t>Enter your choice2</a:t>
            </a:r>
            <a:endParaRPr lang="en-US" sz="2400" dirty="0"/>
          </a:p>
          <a:p>
            <a:pPr eaLnBrk="0" hangingPunct="0"/>
            <a:r>
              <a:rPr lang="en-US" sz="2400" dirty="0">
                <a:cs typeface="Times New Roman" pitchFamily="18" charset="0"/>
              </a:rPr>
              <a:t>stack under flow</a:t>
            </a:r>
            <a:endParaRPr lang="en-US" sz="2400" dirty="0"/>
          </a:p>
          <a:p>
            <a:pPr eaLnBrk="0" hangingPunct="0"/>
            <a:endParaRPr lang="en-US" sz="2400" dirty="0">
              <a:cs typeface="Times New Roman" pitchFamily="18" charset="0"/>
            </a:endParaRPr>
          </a:p>
          <a:p>
            <a:pPr eaLnBrk="0" hangingPunct="0"/>
            <a:r>
              <a:rPr lang="en-US" sz="2400" dirty="0">
                <a:cs typeface="Times New Roman" pitchFamily="18" charset="0"/>
              </a:rPr>
              <a:t>1.push  2.pop  3.display  4.exit</a:t>
            </a:r>
            <a:endParaRPr lang="en-US" sz="2400" dirty="0"/>
          </a:p>
          <a:p>
            <a:pPr eaLnBrk="0" hangingPunct="0"/>
            <a:endParaRPr lang="en-US" sz="2400" dirty="0">
              <a:cs typeface="Times New Roman" pitchFamily="18" charset="0"/>
            </a:endParaRPr>
          </a:p>
          <a:p>
            <a:pPr eaLnBrk="0" hangingPunct="0"/>
            <a:r>
              <a:rPr lang="en-US" sz="2400" dirty="0">
                <a:cs typeface="Times New Roman" pitchFamily="18" charset="0"/>
              </a:rPr>
              <a:t>Enter your choice1</a:t>
            </a:r>
            <a:endParaRPr lang="en-US" sz="2400" dirty="0"/>
          </a:p>
          <a:p>
            <a:pPr eaLnBrk="0" hangingPunct="0"/>
            <a:r>
              <a:rPr lang="en-US" sz="2400" dirty="0">
                <a:cs typeface="Times New Roman" pitchFamily="18" charset="0"/>
              </a:rPr>
              <a:t>enter the element2</a:t>
            </a:r>
            <a:endParaRPr lang="en-US" sz="2400" dirty="0"/>
          </a:p>
          <a:p>
            <a:pPr eaLnBrk="0" hangingPunct="0"/>
            <a:r>
              <a:rPr lang="en-US" sz="2400" dirty="0">
                <a:cs typeface="Times New Roman" pitchFamily="18" charset="0"/>
              </a:rPr>
              <a:t>Inserted2</a:t>
            </a:r>
          </a:p>
          <a:p>
            <a:pPr eaLnBrk="0" hangingPunct="0"/>
            <a:endParaRPr lang="en-US" sz="2400" dirty="0"/>
          </a:p>
          <a:p>
            <a:pPr eaLnBrk="0" hangingPunct="0"/>
            <a:r>
              <a:rPr lang="en-US" sz="2400" dirty="0">
                <a:cs typeface="Times New Roman" pitchFamily="18" charset="0"/>
              </a:rPr>
              <a:t>1.push  2.pop  3.display  4.exit</a:t>
            </a:r>
            <a:endParaRPr lang="en-US" sz="2400" dirty="0"/>
          </a:p>
          <a:p>
            <a:pPr eaLnBrk="0" hangingPunct="0"/>
            <a:r>
              <a:rPr lang="en-US" sz="2400" dirty="0">
                <a:cs typeface="Times New Roman" pitchFamily="18" charset="0"/>
              </a:rPr>
              <a:t>Enter your choice1</a:t>
            </a:r>
            <a:endParaRPr lang="en-US" sz="2400" dirty="0"/>
          </a:p>
          <a:p>
            <a:pPr eaLnBrk="0" hangingPunct="0"/>
            <a:r>
              <a:rPr lang="en-US" sz="2400" dirty="0">
                <a:cs typeface="Times New Roman" pitchFamily="18" charset="0"/>
              </a:rPr>
              <a:t>enter the element3</a:t>
            </a:r>
            <a:endParaRPr lang="en-US" sz="2400" dirty="0"/>
          </a:p>
          <a:p>
            <a:pPr eaLnBrk="0" hangingPunct="0"/>
            <a:r>
              <a:rPr lang="en-US" sz="2400" dirty="0">
                <a:cs typeface="Times New Roman" pitchFamily="18" charset="0"/>
              </a:rPr>
              <a:t>inserted3</a:t>
            </a:r>
            <a:endParaRPr lang="en-US" sz="2400" dirty="0"/>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a:xfrm>
            <a:off x="685800" y="1066800"/>
            <a:ext cx="8458200" cy="5791200"/>
          </a:xfrm>
          <a:prstGeom prst="rect">
            <a:avLst/>
          </a:prstGeom>
        </p:spPr>
        <p:txBody>
          <a:bodyPr/>
          <a:lstStyle/>
          <a:p>
            <a:pPr marL="342900" lvl="0" indent="-342900" fontAlgn="base">
              <a:spcBef>
                <a:spcPct val="20000"/>
              </a:spcBef>
              <a:spcAft>
                <a:spcPct val="0"/>
              </a:spcAft>
              <a:buClr>
                <a:schemeClr val="accent1"/>
              </a:buClr>
              <a:buSzPct val="80000"/>
              <a:buFont typeface="Wingdings" pitchFamily="2" charset="2"/>
              <a:buChar char="n"/>
            </a:pPr>
            <a:r>
              <a:rPr lang="en-US" sz="2500" dirty="0" smtClean="0"/>
              <a:t>Data is stored in a Stack where adding of data is permitted only from the top. Removing/Deleting Data is also done from the top.</a:t>
            </a:r>
          </a:p>
          <a:p>
            <a:pPr marL="342900" lvl="0" indent="-342900" fontAlgn="base">
              <a:spcBef>
                <a:spcPct val="20000"/>
              </a:spcBef>
              <a:spcAft>
                <a:spcPct val="0"/>
              </a:spcAft>
              <a:buClr>
                <a:schemeClr val="accent1"/>
              </a:buClr>
              <a:buSzPct val="80000"/>
              <a:buFont typeface="Wingdings" pitchFamily="2" charset="2"/>
              <a:buChar char="n"/>
            </a:pPr>
            <a:r>
              <a:rPr lang="en-US" sz="2500" dirty="0" smtClean="0"/>
              <a:t>Where Stacks are used?</a:t>
            </a:r>
            <a:br>
              <a:rPr lang="en-US" sz="2500" dirty="0" smtClean="0"/>
            </a:br>
            <a:r>
              <a:rPr lang="en-US" sz="2500" dirty="0" smtClean="0"/>
              <a:t>Stacks are in fact used on every Processor. Each processor has a stack where data and addresses are pushed or added to the stack. Again the TOP rule is followed here. </a:t>
            </a:r>
          </a:p>
          <a:p>
            <a:pPr marL="342900" lvl="0" indent="-342900" fontAlgn="base">
              <a:spcBef>
                <a:spcPct val="20000"/>
              </a:spcBef>
              <a:spcAft>
                <a:spcPct val="0"/>
              </a:spcAft>
              <a:buClr>
                <a:schemeClr val="accent1"/>
              </a:buClr>
              <a:buSzPct val="80000"/>
            </a:pPr>
            <a:r>
              <a:rPr lang="en-US" sz="2500" dirty="0" smtClean="0"/>
              <a:t>    The ESP Register adds as a Stack Pointer that refers to the top of the stack in the Processor. </a:t>
            </a:r>
          </a:p>
          <a:p>
            <a:pPr marL="342900" lvl="0" indent="-342900" fontAlgn="base">
              <a:spcBef>
                <a:spcPct val="20000"/>
              </a:spcBef>
              <a:spcAft>
                <a:spcPct val="0"/>
              </a:spcAft>
              <a:buClr>
                <a:schemeClr val="accent1"/>
              </a:buClr>
              <a:buSzPct val="80000"/>
              <a:buFont typeface="Wingdings" pitchFamily="2" charset="2"/>
              <a:buChar char="Ø"/>
            </a:pPr>
            <a:r>
              <a:rPr lang="en-US" sz="2500" dirty="0" smtClean="0"/>
              <a:t>Adding Data to the Stack is known as Pushing and deleting data from the stack is known as Popping.</a:t>
            </a:r>
            <a:endParaRPr kumimoji="0" lang="en-GB" sz="2500" b="0" i="0" u="none" strike="noStrike" kern="0" cap="none" spc="0" normalizeH="0" baseline="0" noProof="0" dirty="0">
              <a:ln>
                <a:noFill/>
              </a:ln>
              <a:solidFill>
                <a:schemeClr val="tx1"/>
              </a:solidFill>
              <a:effectLst/>
              <a:uLnTx/>
              <a:uFillTx/>
              <a:latin typeface="+mn-lt"/>
              <a:ea typeface="+mn-ea"/>
              <a:cs typeface="+mn-cs"/>
            </a:endParaRPr>
          </a:p>
        </p:txBody>
      </p:sp>
      <p:sp>
        <p:nvSpPr>
          <p:cNvPr id="4" name="Rectangle 2"/>
          <p:cNvSpPr txBox="1">
            <a:spLocks noGrp="1" noChangeArrowheads="1"/>
          </p:cNvSpPr>
          <p:nvPr>
            <p:ph type="title"/>
          </p:nvPr>
        </p:nvSpPr>
        <p:spPr bwMode="auto">
          <a:xfrm>
            <a:off x="1066800" y="0"/>
            <a:ext cx="7772400" cy="11430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ctr"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GB" sz="4400" b="0" i="0" u="none" strike="noStrike" kern="0" cap="none" spc="0" normalizeH="0" baseline="0" noProof="0" dirty="0" smtClean="0">
                <a:ln>
                  <a:noFill/>
                </a:ln>
                <a:solidFill>
                  <a:schemeClr val="tx2"/>
                </a:solidFill>
                <a:effectLst/>
                <a:uLnTx/>
                <a:uFillTx/>
                <a:latin typeface="+mj-lt"/>
                <a:ea typeface="+mj-ea"/>
                <a:cs typeface="+mj-cs"/>
              </a:rPr>
              <a:t>Stacks (Cont.)</a:t>
            </a:r>
            <a:endParaRPr kumimoji="0" lang="en-GB" sz="4400" b="0" i="0" u="none" strike="noStrike" kern="0" cap="none" spc="0" normalizeH="0" baseline="0" noProof="0" dirty="0">
              <a:ln>
                <a:noFill/>
              </a:ln>
              <a:solidFill>
                <a:schemeClr val="tx2"/>
              </a:solidFill>
              <a:effectLst/>
              <a:uLnTx/>
              <a:uFillTx/>
              <a:latin typeface="+mj-lt"/>
              <a:ea typeface="+mj-ea"/>
              <a:cs typeface="+mj-cs"/>
            </a:endParaRPr>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1143000" y="0"/>
            <a:ext cx="7772400" cy="1143000"/>
          </a:xfrm>
        </p:spPr>
        <p:txBody>
          <a:bodyPr/>
          <a:lstStyle/>
          <a:p>
            <a:r>
              <a:rPr lang="en-US" dirty="0"/>
              <a:t>Applications of Stacks</a:t>
            </a:r>
          </a:p>
        </p:txBody>
      </p:sp>
      <p:sp>
        <p:nvSpPr>
          <p:cNvPr id="48131" name="Rectangle 3" descr="Rectangle: Click to edit Master text styles&#10;Second level&#10;Third level&#10;Fourth level&#10;Fifth level"/>
          <p:cNvSpPr>
            <a:spLocks noGrp="1" noChangeArrowheads="1"/>
          </p:cNvSpPr>
          <p:nvPr>
            <p:ph idx="1"/>
          </p:nvPr>
        </p:nvSpPr>
        <p:spPr>
          <a:xfrm>
            <a:off x="1371600" y="1676400"/>
            <a:ext cx="7772400" cy="4495800"/>
          </a:xfrm>
        </p:spPr>
        <p:txBody>
          <a:bodyPr/>
          <a:lstStyle/>
          <a:p>
            <a:pPr>
              <a:lnSpc>
                <a:spcPct val="90000"/>
              </a:lnSpc>
            </a:pPr>
            <a:r>
              <a:rPr lang="en-US" dirty="0"/>
              <a:t>Direct applications</a:t>
            </a:r>
          </a:p>
          <a:p>
            <a:pPr lvl="1">
              <a:lnSpc>
                <a:spcPct val="90000"/>
              </a:lnSpc>
            </a:pPr>
            <a:r>
              <a:rPr lang="en-US" dirty="0"/>
              <a:t>Page-visited history in a Web browser</a:t>
            </a:r>
          </a:p>
          <a:p>
            <a:pPr lvl="1">
              <a:lnSpc>
                <a:spcPct val="90000"/>
              </a:lnSpc>
            </a:pPr>
            <a:r>
              <a:rPr lang="en-US" dirty="0"/>
              <a:t>Undo sequence in a text editor</a:t>
            </a:r>
          </a:p>
          <a:p>
            <a:pPr lvl="1">
              <a:lnSpc>
                <a:spcPct val="90000"/>
              </a:lnSpc>
            </a:pPr>
            <a:r>
              <a:rPr lang="en-US" dirty="0"/>
              <a:t>Chain of method calls in the Java Virtual Machine or C++ runtime </a:t>
            </a:r>
            <a:r>
              <a:rPr lang="en-US" dirty="0" smtClean="0"/>
              <a:t>environment</a:t>
            </a:r>
          </a:p>
          <a:p>
            <a:pPr lvl="1">
              <a:lnSpc>
                <a:spcPct val="90000"/>
              </a:lnSpc>
            </a:pPr>
            <a:endParaRPr lang="en-US" dirty="0"/>
          </a:p>
          <a:p>
            <a:pPr>
              <a:lnSpc>
                <a:spcPct val="90000"/>
              </a:lnSpc>
            </a:pPr>
            <a:r>
              <a:rPr lang="en-US" dirty="0"/>
              <a:t>Indirect applications</a:t>
            </a:r>
          </a:p>
          <a:p>
            <a:pPr lvl="1">
              <a:lnSpc>
                <a:spcPct val="90000"/>
              </a:lnSpc>
            </a:pPr>
            <a:r>
              <a:rPr lang="en-US" dirty="0"/>
              <a:t>Auxiliary data structure for algorithms</a:t>
            </a:r>
          </a:p>
          <a:p>
            <a:pPr lvl="1">
              <a:lnSpc>
                <a:spcPct val="90000"/>
              </a:lnSpc>
            </a:pPr>
            <a:r>
              <a:rPr lang="en-US" dirty="0"/>
              <a:t>Component of other data structures</a:t>
            </a:r>
          </a:p>
        </p:txBody>
      </p:sp>
      <p:sp>
        <p:nvSpPr>
          <p:cNvPr id="7" name="Slide Number Placeholder 5"/>
          <p:cNvSpPr>
            <a:spLocks noGrp="1"/>
          </p:cNvSpPr>
          <p:nvPr>
            <p:ph type="sldNum" sz="quarter" idx="12"/>
          </p:nvPr>
        </p:nvSpPr>
        <p:spPr/>
        <p:txBody>
          <a:bodyPr/>
          <a:lstStyle/>
          <a:p>
            <a:fld id="{11882DCB-A3BE-40AB-AFCE-F550570A3D85}" type="slidenum">
              <a:rPr lang="en-US"/>
              <a:pPr/>
              <a:t>30</a:t>
            </a:fld>
            <a:endParaRPr lang="en-US"/>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95400"/>
            <a:ext cx="8534400" cy="4114800"/>
          </a:xfrm>
        </p:spPr>
        <p:txBody>
          <a:bodyPr/>
          <a:lstStyle/>
          <a:p>
            <a:pPr>
              <a:buNone/>
            </a:pPr>
            <a:r>
              <a:rPr lang="en-US" sz="2200" dirty="0" smtClean="0"/>
              <a:t>     There's a huge crowd at your local grocery store. There are too many people trying to buy their respective items and the Shopkeeper doesn’t know from where  to start. Everyone wants their job done quickly and the shopkeeper needs an efficient method to solve this problem. What does he do? He introduces a Queue System based on the First Come, First Serve System. The Last Person trying to buy an item stands behind the last person at the END of the queue. The Shopkeeper however is present at the FRONT end of the queue. He gives the item</a:t>
            </a:r>
            <a:br>
              <a:rPr lang="en-US" sz="2200" dirty="0" smtClean="0"/>
            </a:br>
            <a:r>
              <a:rPr lang="en-US" sz="2200" dirty="0" smtClean="0"/>
              <a:t>to the person in FRONT of the queue and after the transaction is done, the person in FRONT of the Queue Leaves. Then the person second in queue becomes the First person in the Queue.</a:t>
            </a:r>
            <a:br>
              <a:rPr lang="en-US" sz="2200" dirty="0" smtClean="0"/>
            </a:br>
            <a:r>
              <a:rPr lang="en-US" sz="2200" dirty="0" smtClean="0"/>
              <a:t/>
            </a:r>
            <a:br>
              <a:rPr lang="en-US" sz="2200" dirty="0" smtClean="0"/>
            </a:br>
            <a:r>
              <a:rPr lang="en-US" sz="2200" b="1" dirty="0" smtClean="0"/>
              <a:t>Do you get the point here?</a:t>
            </a:r>
            <a:endParaRPr lang="en-US" sz="2200" b="1" dirty="0"/>
          </a:p>
        </p:txBody>
      </p:sp>
      <p:sp>
        <p:nvSpPr>
          <p:cNvPr id="4" name="Rectangle 2"/>
          <p:cNvSpPr>
            <a:spLocks noGrp="1" noChangeArrowheads="1"/>
          </p:cNvSpPr>
          <p:nvPr>
            <p:ph type="title"/>
          </p:nvPr>
        </p:nvSpPr>
        <p:spPr>
          <a:xfrm>
            <a:off x="1143000" y="0"/>
            <a:ext cx="7772400" cy="1143000"/>
          </a:xfrm>
        </p:spPr>
        <p:txBody>
          <a:bodyPr/>
          <a:lstStyle/>
          <a:p>
            <a:r>
              <a:rPr lang="en-GB" dirty="0" smtClean="0"/>
              <a:t>Queue</a:t>
            </a:r>
            <a:endParaRPr lang="en-GB" dirty="0"/>
          </a:p>
        </p:txBody>
      </p:sp>
      <p:sp>
        <p:nvSpPr>
          <p:cNvPr id="5" name="TextBox 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143000" y="0"/>
            <a:ext cx="7772400" cy="1143000"/>
          </a:xfrm>
        </p:spPr>
        <p:txBody>
          <a:bodyPr/>
          <a:lstStyle/>
          <a:p>
            <a:r>
              <a:rPr lang="en-GB" dirty="0" smtClean="0"/>
              <a:t>Queue</a:t>
            </a:r>
            <a:endParaRPr lang="en-GB" dirty="0"/>
          </a:p>
        </p:txBody>
      </p:sp>
      <p:sp>
        <p:nvSpPr>
          <p:cNvPr id="7171" name="Rectangle 3"/>
          <p:cNvSpPr>
            <a:spLocks noGrp="1" noChangeArrowheads="1"/>
          </p:cNvSpPr>
          <p:nvPr>
            <p:ph idx="1"/>
          </p:nvPr>
        </p:nvSpPr>
        <p:spPr>
          <a:xfrm>
            <a:off x="914400" y="1295400"/>
            <a:ext cx="8229600" cy="4419600"/>
          </a:xfrm>
        </p:spPr>
        <p:txBody>
          <a:bodyPr/>
          <a:lstStyle/>
          <a:p>
            <a:pPr>
              <a:lnSpc>
                <a:spcPct val="90000"/>
              </a:lnSpc>
            </a:pPr>
            <a:r>
              <a:rPr lang="en-GB" sz="3200" dirty="0"/>
              <a:t>A </a:t>
            </a:r>
            <a:r>
              <a:rPr lang="en-GB" sz="3200" i="1" dirty="0"/>
              <a:t>queue</a:t>
            </a:r>
            <a:r>
              <a:rPr lang="en-GB" sz="3200" dirty="0"/>
              <a:t> is another special kind of list, where items are inserted at one end (the rear) and deleted at the other end (the front).</a:t>
            </a:r>
          </a:p>
          <a:p>
            <a:pPr>
              <a:lnSpc>
                <a:spcPct val="90000"/>
              </a:lnSpc>
            </a:pPr>
            <a:r>
              <a:rPr lang="en-GB" sz="3200" dirty="0"/>
              <a:t>A queue is also called a FIFO, since the items are deleted in the same order as they were added - on a first-in-first-out basis.</a:t>
            </a:r>
          </a:p>
          <a:p>
            <a:pPr>
              <a:lnSpc>
                <a:spcPct val="90000"/>
              </a:lnSpc>
            </a:pPr>
            <a:r>
              <a:rPr lang="en-GB" sz="3200" dirty="0"/>
              <a:t>For a queue structure, we have two special names for insertion and deletion: ENQUEUE and DEQUEUE.</a:t>
            </a:r>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GB" smtClean="0"/>
              <a:t>Queue Definition</a:t>
            </a:r>
          </a:p>
        </p:txBody>
      </p:sp>
      <p:sp>
        <p:nvSpPr>
          <p:cNvPr id="4099" name="Rectangle 3"/>
          <p:cNvSpPr>
            <a:spLocks noGrp="1" noChangeArrowheads="1"/>
          </p:cNvSpPr>
          <p:nvPr>
            <p:ph idx="1"/>
          </p:nvPr>
        </p:nvSpPr>
        <p:spPr/>
        <p:txBody>
          <a:bodyPr/>
          <a:lstStyle/>
          <a:p>
            <a:pPr eaLnBrk="1" hangingPunct="1"/>
            <a:r>
              <a:rPr lang="en-GB" dirty="0" smtClean="0"/>
              <a:t>A queue is an ordered collection of items from which items may be deleted at one end ( called front of the queue) and into which items may be inserted at the other end (called the rear of the queue)</a:t>
            </a:r>
          </a:p>
          <a:p>
            <a:pPr eaLnBrk="1" hangingPunct="1"/>
            <a:endParaRPr lang="en-GB" dirty="0" smtClean="0"/>
          </a:p>
        </p:txBody>
      </p:sp>
      <p:grpSp>
        <p:nvGrpSpPr>
          <p:cNvPr id="2" name="Group 22"/>
          <p:cNvGrpSpPr>
            <a:grpSpLocks/>
          </p:cNvGrpSpPr>
          <p:nvPr/>
        </p:nvGrpSpPr>
        <p:grpSpPr bwMode="auto">
          <a:xfrm>
            <a:off x="914400" y="4800600"/>
            <a:ext cx="8686800" cy="1828800"/>
            <a:chOff x="0" y="2928"/>
            <a:chExt cx="5760" cy="960"/>
          </a:xfrm>
        </p:grpSpPr>
        <p:sp>
          <p:nvSpPr>
            <p:cNvPr id="6149" name="Rectangle 4"/>
            <p:cNvSpPr>
              <a:spLocks noChangeArrowheads="1"/>
            </p:cNvSpPr>
            <p:nvPr/>
          </p:nvSpPr>
          <p:spPr bwMode="auto">
            <a:xfrm>
              <a:off x="1152" y="3408"/>
              <a:ext cx="2880" cy="480"/>
            </a:xfrm>
            <a:prstGeom prst="rect">
              <a:avLst/>
            </a:prstGeom>
            <a:solidFill>
              <a:schemeClr val="accent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6150" name="Line 5"/>
            <p:cNvSpPr>
              <a:spLocks noChangeShapeType="1"/>
            </p:cNvSpPr>
            <p:nvPr/>
          </p:nvSpPr>
          <p:spPr bwMode="auto">
            <a:xfrm>
              <a:off x="2592" y="3408"/>
              <a:ext cx="0" cy="480"/>
            </a:xfrm>
            <a:prstGeom prst="line">
              <a:avLst/>
            </a:prstGeom>
            <a:noFill/>
            <a:ln w="9525">
              <a:solidFill>
                <a:schemeClr val="tx1"/>
              </a:solidFill>
              <a:round/>
              <a:headEnd/>
              <a:tailEnd/>
            </a:ln>
          </p:spPr>
          <p:txBody>
            <a:bodyPr/>
            <a:lstStyle/>
            <a:p>
              <a:endParaRPr lang="en-US"/>
            </a:p>
          </p:txBody>
        </p:sp>
        <p:sp>
          <p:nvSpPr>
            <p:cNvPr id="6151" name="Line 6"/>
            <p:cNvSpPr>
              <a:spLocks noChangeShapeType="1"/>
            </p:cNvSpPr>
            <p:nvPr/>
          </p:nvSpPr>
          <p:spPr bwMode="auto">
            <a:xfrm>
              <a:off x="1824" y="3408"/>
              <a:ext cx="0" cy="480"/>
            </a:xfrm>
            <a:prstGeom prst="line">
              <a:avLst/>
            </a:prstGeom>
            <a:noFill/>
            <a:ln w="9525">
              <a:solidFill>
                <a:schemeClr val="tx1"/>
              </a:solidFill>
              <a:round/>
              <a:headEnd/>
              <a:tailEnd/>
            </a:ln>
          </p:spPr>
          <p:txBody>
            <a:bodyPr/>
            <a:lstStyle/>
            <a:p>
              <a:endParaRPr lang="en-US"/>
            </a:p>
          </p:txBody>
        </p:sp>
        <p:sp>
          <p:nvSpPr>
            <p:cNvPr id="6152" name="Line 7"/>
            <p:cNvSpPr>
              <a:spLocks noChangeShapeType="1"/>
            </p:cNvSpPr>
            <p:nvPr/>
          </p:nvSpPr>
          <p:spPr bwMode="auto">
            <a:xfrm>
              <a:off x="3264" y="3408"/>
              <a:ext cx="0" cy="480"/>
            </a:xfrm>
            <a:prstGeom prst="line">
              <a:avLst/>
            </a:prstGeom>
            <a:noFill/>
            <a:ln w="9525">
              <a:solidFill>
                <a:schemeClr val="tx1"/>
              </a:solidFill>
              <a:round/>
              <a:headEnd/>
              <a:tailEnd/>
            </a:ln>
          </p:spPr>
          <p:txBody>
            <a:bodyPr/>
            <a:lstStyle/>
            <a:p>
              <a:endParaRPr lang="en-US"/>
            </a:p>
          </p:txBody>
        </p:sp>
        <p:sp>
          <p:nvSpPr>
            <p:cNvPr id="6153" name="Text Box 8"/>
            <p:cNvSpPr txBox="1">
              <a:spLocks noChangeArrowheads="1"/>
            </p:cNvSpPr>
            <p:nvPr/>
          </p:nvSpPr>
          <p:spPr bwMode="auto">
            <a:xfrm>
              <a:off x="1152" y="3408"/>
              <a:ext cx="672" cy="288"/>
            </a:xfrm>
            <a:prstGeom prst="rect">
              <a:avLst/>
            </a:prstGeom>
            <a:noFill/>
            <a:ln w="9525">
              <a:noFill/>
              <a:miter lim="800000"/>
              <a:headEnd/>
              <a:tailEnd/>
            </a:ln>
          </p:spPr>
          <p:txBody>
            <a:bodyPr>
              <a:spAutoFit/>
            </a:bodyPr>
            <a:lstStyle/>
            <a:p>
              <a:pPr>
                <a:spcBef>
                  <a:spcPct val="50000"/>
                </a:spcBef>
              </a:pPr>
              <a:endParaRPr lang="en-GB">
                <a:latin typeface="Calibri" pitchFamily="34" charset="0"/>
              </a:endParaRPr>
            </a:p>
          </p:txBody>
        </p:sp>
        <p:sp>
          <p:nvSpPr>
            <p:cNvPr id="6154" name="Text Box 9"/>
            <p:cNvSpPr txBox="1">
              <a:spLocks noChangeArrowheads="1"/>
            </p:cNvSpPr>
            <p:nvPr/>
          </p:nvSpPr>
          <p:spPr bwMode="auto">
            <a:xfrm>
              <a:off x="1152" y="3408"/>
              <a:ext cx="672"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A</a:t>
              </a:r>
            </a:p>
          </p:txBody>
        </p:sp>
        <p:sp>
          <p:nvSpPr>
            <p:cNvPr id="6155" name="Text Box 10"/>
            <p:cNvSpPr txBox="1">
              <a:spLocks noChangeArrowheads="1"/>
            </p:cNvSpPr>
            <p:nvPr/>
          </p:nvSpPr>
          <p:spPr bwMode="auto">
            <a:xfrm>
              <a:off x="1824" y="3408"/>
              <a:ext cx="768"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B</a:t>
              </a:r>
            </a:p>
          </p:txBody>
        </p:sp>
        <p:sp>
          <p:nvSpPr>
            <p:cNvPr id="6156" name="Text Box 11"/>
            <p:cNvSpPr txBox="1">
              <a:spLocks noChangeArrowheads="1"/>
            </p:cNvSpPr>
            <p:nvPr/>
          </p:nvSpPr>
          <p:spPr bwMode="auto">
            <a:xfrm>
              <a:off x="2592" y="3408"/>
              <a:ext cx="672"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C</a:t>
              </a:r>
            </a:p>
          </p:txBody>
        </p:sp>
        <p:sp>
          <p:nvSpPr>
            <p:cNvPr id="6157" name="Text Box 12"/>
            <p:cNvSpPr txBox="1">
              <a:spLocks noChangeArrowheads="1"/>
            </p:cNvSpPr>
            <p:nvPr/>
          </p:nvSpPr>
          <p:spPr bwMode="auto">
            <a:xfrm>
              <a:off x="3312" y="3408"/>
              <a:ext cx="720"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D</a:t>
              </a:r>
            </a:p>
          </p:txBody>
        </p:sp>
        <p:sp>
          <p:nvSpPr>
            <p:cNvPr id="6158" name="Text Box 13"/>
            <p:cNvSpPr txBox="1">
              <a:spLocks noChangeArrowheads="1"/>
            </p:cNvSpPr>
            <p:nvPr/>
          </p:nvSpPr>
          <p:spPr bwMode="auto">
            <a:xfrm>
              <a:off x="768" y="2976"/>
              <a:ext cx="768"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front</a:t>
              </a:r>
            </a:p>
          </p:txBody>
        </p:sp>
        <p:sp>
          <p:nvSpPr>
            <p:cNvPr id="6159" name="Text Box 14"/>
            <p:cNvSpPr txBox="1">
              <a:spLocks noChangeArrowheads="1"/>
            </p:cNvSpPr>
            <p:nvPr/>
          </p:nvSpPr>
          <p:spPr bwMode="auto">
            <a:xfrm>
              <a:off x="3456" y="2928"/>
              <a:ext cx="816"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rear</a:t>
              </a:r>
            </a:p>
          </p:txBody>
        </p:sp>
        <p:sp>
          <p:nvSpPr>
            <p:cNvPr id="6160" name="Line 15"/>
            <p:cNvSpPr>
              <a:spLocks noChangeShapeType="1"/>
            </p:cNvSpPr>
            <p:nvPr/>
          </p:nvSpPr>
          <p:spPr bwMode="auto">
            <a:xfrm>
              <a:off x="864" y="3264"/>
              <a:ext cx="240" cy="192"/>
            </a:xfrm>
            <a:prstGeom prst="line">
              <a:avLst/>
            </a:prstGeom>
            <a:noFill/>
            <a:ln w="38100">
              <a:solidFill>
                <a:schemeClr val="tx1"/>
              </a:solidFill>
              <a:round/>
              <a:headEnd/>
              <a:tailEnd type="triangle" w="med" len="med"/>
            </a:ln>
          </p:spPr>
          <p:txBody>
            <a:bodyPr/>
            <a:lstStyle/>
            <a:p>
              <a:endParaRPr lang="en-US"/>
            </a:p>
          </p:txBody>
        </p:sp>
        <p:sp>
          <p:nvSpPr>
            <p:cNvPr id="6161" name="Line 16"/>
            <p:cNvSpPr>
              <a:spLocks noChangeShapeType="1"/>
            </p:cNvSpPr>
            <p:nvPr/>
          </p:nvSpPr>
          <p:spPr bwMode="auto">
            <a:xfrm>
              <a:off x="3936" y="3120"/>
              <a:ext cx="96" cy="288"/>
            </a:xfrm>
            <a:prstGeom prst="line">
              <a:avLst/>
            </a:prstGeom>
            <a:noFill/>
            <a:ln w="38100">
              <a:solidFill>
                <a:schemeClr val="tx1"/>
              </a:solidFill>
              <a:round/>
              <a:headEnd/>
              <a:tailEnd type="triangle" w="med" len="med"/>
            </a:ln>
          </p:spPr>
          <p:txBody>
            <a:bodyPr/>
            <a:lstStyle/>
            <a:p>
              <a:endParaRPr lang="en-US"/>
            </a:p>
          </p:txBody>
        </p:sp>
        <p:sp>
          <p:nvSpPr>
            <p:cNvPr id="6162" name="Line 17"/>
            <p:cNvSpPr>
              <a:spLocks noChangeShapeType="1"/>
            </p:cNvSpPr>
            <p:nvPr/>
          </p:nvSpPr>
          <p:spPr bwMode="auto">
            <a:xfrm flipH="1">
              <a:off x="4080" y="3648"/>
              <a:ext cx="720" cy="0"/>
            </a:xfrm>
            <a:prstGeom prst="line">
              <a:avLst/>
            </a:prstGeom>
            <a:noFill/>
            <a:ln w="57150">
              <a:solidFill>
                <a:schemeClr val="tx1"/>
              </a:solidFill>
              <a:round/>
              <a:headEnd/>
              <a:tailEnd type="triangle" w="med" len="med"/>
            </a:ln>
          </p:spPr>
          <p:txBody>
            <a:bodyPr/>
            <a:lstStyle/>
            <a:p>
              <a:endParaRPr lang="en-US"/>
            </a:p>
          </p:txBody>
        </p:sp>
        <p:sp>
          <p:nvSpPr>
            <p:cNvPr id="6163" name="Line 18"/>
            <p:cNvSpPr>
              <a:spLocks noChangeShapeType="1"/>
            </p:cNvSpPr>
            <p:nvPr/>
          </p:nvSpPr>
          <p:spPr bwMode="auto">
            <a:xfrm flipH="1">
              <a:off x="432" y="3648"/>
              <a:ext cx="720" cy="0"/>
            </a:xfrm>
            <a:prstGeom prst="line">
              <a:avLst/>
            </a:prstGeom>
            <a:noFill/>
            <a:ln w="57150">
              <a:solidFill>
                <a:schemeClr val="tx1"/>
              </a:solidFill>
              <a:round/>
              <a:headEnd/>
              <a:tailEnd type="triangle" w="med" len="med"/>
            </a:ln>
          </p:spPr>
          <p:txBody>
            <a:bodyPr/>
            <a:lstStyle/>
            <a:p>
              <a:endParaRPr lang="en-US"/>
            </a:p>
          </p:txBody>
        </p:sp>
        <p:sp>
          <p:nvSpPr>
            <p:cNvPr id="6164" name="Text Box 19"/>
            <p:cNvSpPr txBox="1">
              <a:spLocks noChangeArrowheads="1"/>
            </p:cNvSpPr>
            <p:nvPr/>
          </p:nvSpPr>
          <p:spPr bwMode="auto">
            <a:xfrm>
              <a:off x="4800" y="3504"/>
              <a:ext cx="960"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Inserted</a:t>
              </a:r>
            </a:p>
          </p:txBody>
        </p:sp>
        <p:sp>
          <p:nvSpPr>
            <p:cNvPr id="6165" name="Text Box 20"/>
            <p:cNvSpPr txBox="1">
              <a:spLocks noChangeArrowheads="1"/>
            </p:cNvSpPr>
            <p:nvPr/>
          </p:nvSpPr>
          <p:spPr bwMode="auto">
            <a:xfrm>
              <a:off x="0" y="3408"/>
              <a:ext cx="864"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Removed</a:t>
              </a:r>
            </a:p>
          </p:txBody>
        </p:sp>
      </p:grpSp>
      <p:sp>
        <p:nvSpPr>
          <p:cNvPr id="22" name="TextBox 21"/>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0-#ppt_w/2"/>
                                          </p:val>
                                        </p:tav>
                                        <p:tav tm="100000">
                                          <p:val>
                                            <p:strVal val="#ppt_x"/>
                                          </p:val>
                                        </p:tav>
                                      </p:tavLst>
                                    </p:anim>
                                    <p:anim calcmode="lin" valueType="num">
                                      <p:cBhvr additive="base">
                                        <p:cTn id="8" dur="500" fill="hold"/>
                                        <p:tgtEl>
                                          <p:spTgt spid="4098"/>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1"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0-#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autoUpdateAnimBg="0"/>
      <p:bldP spid="4099" grpId="0" build="p"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7314" name="Rectangle 2"/>
          <p:cNvSpPr>
            <a:spLocks noGrp="1" noChangeArrowheads="1"/>
          </p:cNvSpPr>
          <p:nvPr>
            <p:ph type="title"/>
          </p:nvPr>
        </p:nvSpPr>
        <p:spPr>
          <a:xfrm>
            <a:off x="1143000" y="304800"/>
            <a:ext cx="7772400" cy="1143000"/>
          </a:xfrm>
        </p:spPr>
        <p:txBody>
          <a:bodyPr/>
          <a:lstStyle/>
          <a:p>
            <a:r>
              <a:rPr lang="en-US" dirty="0"/>
              <a:t>Queue ADT</a:t>
            </a:r>
          </a:p>
        </p:txBody>
      </p:sp>
      <p:sp>
        <p:nvSpPr>
          <p:cNvPr id="397315" name="Rectangle 3"/>
          <p:cNvSpPr>
            <a:spLocks noGrp="1" noChangeArrowheads="1"/>
          </p:cNvSpPr>
          <p:nvPr>
            <p:ph type="body" idx="1"/>
          </p:nvPr>
        </p:nvSpPr>
        <p:spPr>
          <a:xfrm>
            <a:off x="990600" y="1676400"/>
            <a:ext cx="8893175" cy="4876800"/>
          </a:xfrm>
        </p:spPr>
        <p:txBody>
          <a:bodyPr/>
          <a:lstStyle/>
          <a:p>
            <a:r>
              <a:rPr lang="en-US" dirty="0"/>
              <a:t>Queue stores data according to order of arrival</a:t>
            </a:r>
          </a:p>
          <a:p>
            <a:r>
              <a:rPr lang="en-US" dirty="0"/>
              <a:t>First In, First Out</a:t>
            </a:r>
          </a:p>
          <a:p>
            <a:r>
              <a:rPr lang="en-US" dirty="0"/>
              <a:t>Basic operations:</a:t>
            </a:r>
          </a:p>
          <a:p>
            <a:pPr lvl="1"/>
            <a:r>
              <a:rPr lang="en-US" dirty="0"/>
              <a:t>Empty?, </a:t>
            </a:r>
            <a:r>
              <a:rPr lang="en-US" dirty="0" smtClean="0"/>
              <a:t>Full? ,new</a:t>
            </a:r>
            <a:r>
              <a:rPr lang="en-US" dirty="0"/>
              <a:t>, ….</a:t>
            </a:r>
          </a:p>
          <a:p>
            <a:pPr lvl="1"/>
            <a:r>
              <a:rPr lang="en-US" dirty="0" err="1"/>
              <a:t>Enqueue</a:t>
            </a:r>
            <a:r>
              <a:rPr lang="en-US" dirty="0"/>
              <a:t>(x)		</a:t>
            </a:r>
            <a:r>
              <a:rPr lang="en-US" dirty="0" smtClean="0"/>
              <a:t> //  adds </a:t>
            </a:r>
            <a:r>
              <a:rPr lang="en-US" dirty="0"/>
              <a:t>x to the back of the </a:t>
            </a:r>
            <a:r>
              <a:rPr lang="en-US" dirty="0" smtClean="0"/>
              <a:t>					     queue</a:t>
            </a:r>
            <a:endParaRPr lang="en-US" dirty="0"/>
          </a:p>
          <a:p>
            <a:pPr lvl="1"/>
            <a:r>
              <a:rPr lang="en-US" dirty="0" err="1"/>
              <a:t>Dequeue</a:t>
            </a:r>
            <a:r>
              <a:rPr lang="en-US" dirty="0"/>
              <a:t>()            </a:t>
            </a:r>
            <a:r>
              <a:rPr lang="en-US" dirty="0" smtClean="0"/>
              <a:t>//   </a:t>
            </a:r>
            <a:r>
              <a:rPr lang="en-US" dirty="0"/>
              <a:t>removes returns top of </a:t>
            </a:r>
            <a:r>
              <a:rPr lang="en-US" dirty="0" smtClean="0"/>
              <a:t>					     queue</a:t>
            </a:r>
            <a:endParaRPr lang="en-US" dirty="0"/>
          </a:p>
          <a:p>
            <a:pPr lvl="1"/>
            <a:endParaRPr lang="en-US"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0451" name="Oval 67"/>
          <p:cNvSpPr>
            <a:spLocks noChangeArrowheads="1"/>
          </p:cNvSpPr>
          <p:nvPr/>
        </p:nvSpPr>
        <p:spPr bwMode="auto">
          <a:xfrm>
            <a:off x="6445250" y="2565400"/>
            <a:ext cx="144463" cy="431800"/>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400386" name="Rectangle 2"/>
          <p:cNvSpPr>
            <a:spLocks noGrp="1" noChangeArrowheads="1"/>
          </p:cNvSpPr>
          <p:nvPr>
            <p:ph type="title"/>
          </p:nvPr>
        </p:nvSpPr>
        <p:spPr/>
        <p:txBody>
          <a:bodyPr/>
          <a:lstStyle/>
          <a:p>
            <a:r>
              <a:rPr lang="en-US"/>
              <a:t>Basic operations of a queue</a:t>
            </a:r>
          </a:p>
        </p:txBody>
      </p:sp>
      <p:sp>
        <p:nvSpPr>
          <p:cNvPr id="400387" name="Rectangle 3"/>
          <p:cNvSpPr>
            <a:spLocks noGrp="1" noChangeArrowheads="1"/>
          </p:cNvSpPr>
          <p:nvPr>
            <p:ph type="body" idx="1"/>
          </p:nvPr>
        </p:nvSpPr>
        <p:spPr>
          <a:xfrm>
            <a:off x="990600" y="2514600"/>
            <a:ext cx="1439862" cy="647700"/>
          </a:xfrm>
        </p:spPr>
        <p:txBody>
          <a:bodyPr/>
          <a:lstStyle/>
          <a:p>
            <a:pPr>
              <a:buFont typeface="Wingdings" pitchFamily="2" charset="2"/>
              <a:buNone/>
            </a:pPr>
            <a:r>
              <a:rPr lang="en-US" dirty="0"/>
              <a:t>New</a:t>
            </a:r>
          </a:p>
        </p:txBody>
      </p:sp>
      <p:grpSp>
        <p:nvGrpSpPr>
          <p:cNvPr id="2" name="Group 50"/>
          <p:cNvGrpSpPr>
            <a:grpSpLocks/>
          </p:cNvGrpSpPr>
          <p:nvPr/>
        </p:nvGrpSpPr>
        <p:grpSpPr bwMode="auto">
          <a:xfrm>
            <a:off x="2124075" y="2565400"/>
            <a:ext cx="1008063" cy="576263"/>
            <a:chOff x="1156" y="1117"/>
            <a:chExt cx="635" cy="363"/>
          </a:xfrm>
        </p:grpSpPr>
        <p:sp>
          <p:nvSpPr>
            <p:cNvPr id="400398" name="Line 14"/>
            <p:cNvSpPr>
              <a:spLocks noChangeShapeType="1"/>
            </p:cNvSpPr>
            <p:nvPr/>
          </p:nvSpPr>
          <p:spPr bwMode="auto">
            <a:xfrm>
              <a:off x="1156" y="1117"/>
              <a:ext cx="635" cy="0"/>
            </a:xfrm>
            <a:prstGeom prst="line">
              <a:avLst/>
            </a:prstGeom>
            <a:noFill/>
            <a:ln w="38100">
              <a:solidFill>
                <a:schemeClr val="tx1"/>
              </a:solidFill>
              <a:round/>
              <a:headEnd/>
              <a:tailEnd/>
            </a:ln>
            <a:effectLst/>
          </p:spPr>
          <p:txBody>
            <a:bodyPr/>
            <a:lstStyle/>
            <a:p>
              <a:endParaRPr lang="en-US"/>
            </a:p>
          </p:txBody>
        </p:sp>
        <p:sp>
          <p:nvSpPr>
            <p:cNvPr id="400399" name="Line 15"/>
            <p:cNvSpPr>
              <a:spLocks noChangeShapeType="1"/>
            </p:cNvSpPr>
            <p:nvPr/>
          </p:nvSpPr>
          <p:spPr bwMode="auto">
            <a:xfrm>
              <a:off x="1156" y="1480"/>
              <a:ext cx="635" cy="0"/>
            </a:xfrm>
            <a:prstGeom prst="line">
              <a:avLst/>
            </a:prstGeom>
            <a:noFill/>
            <a:ln w="38100">
              <a:solidFill>
                <a:schemeClr val="tx1"/>
              </a:solidFill>
              <a:round/>
              <a:headEnd/>
              <a:tailEnd/>
            </a:ln>
            <a:effectLst/>
          </p:spPr>
          <p:txBody>
            <a:bodyPr/>
            <a:lstStyle/>
            <a:p>
              <a:endParaRPr lang="en-US"/>
            </a:p>
          </p:txBody>
        </p:sp>
      </p:grpSp>
      <p:sp>
        <p:nvSpPr>
          <p:cNvPr id="400401" name="Rectangle 17"/>
          <p:cNvSpPr>
            <a:spLocks noChangeArrowheads="1"/>
          </p:cNvSpPr>
          <p:nvPr/>
        </p:nvSpPr>
        <p:spPr bwMode="auto">
          <a:xfrm>
            <a:off x="4500563" y="2492375"/>
            <a:ext cx="1871662"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a:t>Enqueue</a:t>
            </a:r>
          </a:p>
        </p:txBody>
      </p:sp>
      <p:sp>
        <p:nvSpPr>
          <p:cNvPr id="400422" name="Rectangle 38"/>
          <p:cNvSpPr>
            <a:spLocks noChangeArrowheads="1"/>
          </p:cNvSpPr>
          <p:nvPr/>
        </p:nvSpPr>
        <p:spPr bwMode="auto">
          <a:xfrm>
            <a:off x="914400" y="4343400"/>
            <a:ext cx="1944688"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dirty="0" err="1"/>
              <a:t>Dequeue</a:t>
            </a:r>
            <a:endParaRPr lang="en-US" sz="3000" dirty="0"/>
          </a:p>
        </p:txBody>
      </p:sp>
      <p:sp>
        <p:nvSpPr>
          <p:cNvPr id="400428" name="Rectangle 44"/>
          <p:cNvSpPr>
            <a:spLocks noChangeArrowheads="1"/>
          </p:cNvSpPr>
          <p:nvPr/>
        </p:nvSpPr>
        <p:spPr bwMode="auto">
          <a:xfrm>
            <a:off x="5076825" y="4364038"/>
            <a:ext cx="2016125"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a:t>Empty?</a:t>
            </a:r>
          </a:p>
        </p:txBody>
      </p:sp>
      <p:grpSp>
        <p:nvGrpSpPr>
          <p:cNvPr id="3" name="Group 57"/>
          <p:cNvGrpSpPr>
            <a:grpSpLocks/>
          </p:cNvGrpSpPr>
          <p:nvPr/>
        </p:nvGrpSpPr>
        <p:grpSpPr bwMode="auto">
          <a:xfrm>
            <a:off x="6805613" y="2492375"/>
            <a:ext cx="1008062" cy="576263"/>
            <a:chOff x="1156" y="1117"/>
            <a:chExt cx="635" cy="363"/>
          </a:xfrm>
        </p:grpSpPr>
        <p:sp>
          <p:nvSpPr>
            <p:cNvPr id="400442" name="Line 58"/>
            <p:cNvSpPr>
              <a:spLocks noChangeShapeType="1"/>
            </p:cNvSpPr>
            <p:nvPr/>
          </p:nvSpPr>
          <p:spPr bwMode="auto">
            <a:xfrm>
              <a:off x="1156" y="1117"/>
              <a:ext cx="635" cy="0"/>
            </a:xfrm>
            <a:prstGeom prst="line">
              <a:avLst/>
            </a:prstGeom>
            <a:noFill/>
            <a:ln w="38100">
              <a:solidFill>
                <a:schemeClr val="tx1"/>
              </a:solidFill>
              <a:round/>
              <a:headEnd/>
              <a:tailEnd/>
            </a:ln>
            <a:effectLst/>
          </p:spPr>
          <p:txBody>
            <a:bodyPr/>
            <a:lstStyle/>
            <a:p>
              <a:endParaRPr lang="en-US"/>
            </a:p>
          </p:txBody>
        </p:sp>
        <p:sp>
          <p:nvSpPr>
            <p:cNvPr id="400443" name="Line 59"/>
            <p:cNvSpPr>
              <a:spLocks noChangeShapeType="1"/>
            </p:cNvSpPr>
            <p:nvPr/>
          </p:nvSpPr>
          <p:spPr bwMode="auto">
            <a:xfrm>
              <a:off x="1156" y="1480"/>
              <a:ext cx="635" cy="0"/>
            </a:xfrm>
            <a:prstGeom prst="line">
              <a:avLst/>
            </a:prstGeom>
            <a:noFill/>
            <a:ln w="38100">
              <a:solidFill>
                <a:schemeClr val="tx1"/>
              </a:solidFill>
              <a:round/>
              <a:headEnd/>
              <a:tailEnd/>
            </a:ln>
            <a:effectLst/>
          </p:spPr>
          <p:txBody>
            <a:bodyPr/>
            <a:lstStyle/>
            <a:p>
              <a:endParaRPr lang="en-US"/>
            </a:p>
          </p:txBody>
        </p:sp>
      </p:grpSp>
      <p:sp>
        <p:nvSpPr>
          <p:cNvPr id="400444" name="Oval 60"/>
          <p:cNvSpPr>
            <a:spLocks noChangeArrowheads="1"/>
          </p:cNvSpPr>
          <p:nvPr/>
        </p:nvSpPr>
        <p:spPr bwMode="auto">
          <a:xfrm>
            <a:off x="7021513" y="2565400"/>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45" name="Oval 61"/>
          <p:cNvSpPr>
            <a:spLocks noChangeArrowheads="1"/>
          </p:cNvSpPr>
          <p:nvPr/>
        </p:nvSpPr>
        <p:spPr bwMode="auto">
          <a:xfrm>
            <a:off x="7092950" y="2565400"/>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46" name="Oval 62"/>
          <p:cNvSpPr>
            <a:spLocks noChangeArrowheads="1"/>
          </p:cNvSpPr>
          <p:nvPr/>
        </p:nvSpPr>
        <p:spPr bwMode="auto">
          <a:xfrm>
            <a:off x="7165975" y="2565400"/>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47" name="Oval 63"/>
          <p:cNvSpPr>
            <a:spLocks noChangeArrowheads="1"/>
          </p:cNvSpPr>
          <p:nvPr/>
        </p:nvSpPr>
        <p:spPr bwMode="auto">
          <a:xfrm>
            <a:off x="7237413" y="2565400"/>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48" name="Oval 64"/>
          <p:cNvSpPr>
            <a:spLocks noChangeArrowheads="1"/>
          </p:cNvSpPr>
          <p:nvPr/>
        </p:nvSpPr>
        <p:spPr bwMode="auto">
          <a:xfrm>
            <a:off x="7308850" y="2565400"/>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49" name="Oval 65"/>
          <p:cNvSpPr>
            <a:spLocks noChangeArrowheads="1"/>
          </p:cNvSpPr>
          <p:nvPr/>
        </p:nvSpPr>
        <p:spPr bwMode="auto">
          <a:xfrm>
            <a:off x="7381875" y="2565400"/>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53" name="Line 69"/>
          <p:cNvSpPr>
            <a:spLocks noChangeShapeType="1"/>
          </p:cNvSpPr>
          <p:nvPr/>
        </p:nvSpPr>
        <p:spPr bwMode="auto">
          <a:xfrm>
            <a:off x="2700338" y="2852738"/>
            <a:ext cx="649287" cy="0"/>
          </a:xfrm>
          <a:prstGeom prst="line">
            <a:avLst/>
          </a:prstGeom>
          <a:noFill/>
          <a:ln w="76200">
            <a:solidFill>
              <a:srgbClr val="FF0000"/>
            </a:solidFill>
            <a:round/>
            <a:headEnd/>
            <a:tailEnd type="triangle" w="med" len="med"/>
          </a:ln>
          <a:effectLst/>
        </p:spPr>
        <p:txBody>
          <a:bodyPr/>
          <a:lstStyle/>
          <a:p>
            <a:endParaRPr lang="en-US"/>
          </a:p>
        </p:txBody>
      </p:sp>
      <p:sp>
        <p:nvSpPr>
          <p:cNvPr id="400454" name="Line 70"/>
          <p:cNvSpPr>
            <a:spLocks noChangeShapeType="1"/>
          </p:cNvSpPr>
          <p:nvPr/>
        </p:nvSpPr>
        <p:spPr bwMode="auto">
          <a:xfrm>
            <a:off x="6661150" y="2781300"/>
            <a:ext cx="358775" cy="0"/>
          </a:xfrm>
          <a:prstGeom prst="line">
            <a:avLst/>
          </a:prstGeom>
          <a:noFill/>
          <a:ln w="76200">
            <a:solidFill>
              <a:srgbClr val="FF0000"/>
            </a:solidFill>
            <a:round/>
            <a:headEnd/>
            <a:tailEnd type="triangle" w="med" len="med"/>
          </a:ln>
          <a:effectLst/>
        </p:spPr>
        <p:txBody>
          <a:bodyPr/>
          <a:lstStyle/>
          <a:p>
            <a:endParaRPr lang="en-US"/>
          </a:p>
        </p:txBody>
      </p:sp>
      <p:sp>
        <p:nvSpPr>
          <p:cNvPr id="400455" name="Line 71"/>
          <p:cNvSpPr>
            <a:spLocks noChangeShapeType="1"/>
          </p:cNvSpPr>
          <p:nvPr/>
        </p:nvSpPr>
        <p:spPr bwMode="auto">
          <a:xfrm>
            <a:off x="7597775" y="2781300"/>
            <a:ext cx="358775" cy="0"/>
          </a:xfrm>
          <a:prstGeom prst="line">
            <a:avLst/>
          </a:prstGeom>
          <a:noFill/>
          <a:ln w="76200">
            <a:solidFill>
              <a:srgbClr val="FF0000"/>
            </a:solidFill>
            <a:round/>
            <a:headEnd/>
            <a:tailEnd type="triangle" w="med" len="med"/>
          </a:ln>
          <a:effectLst/>
        </p:spPr>
        <p:txBody>
          <a:bodyPr/>
          <a:lstStyle/>
          <a:p>
            <a:endParaRPr lang="en-US"/>
          </a:p>
        </p:txBody>
      </p:sp>
      <p:grpSp>
        <p:nvGrpSpPr>
          <p:cNvPr id="4" name="Group 73"/>
          <p:cNvGrpSpPr>
            <a:grpSpLocks/>
          </p:cNvGrpSpPr>
          <p:nvPr/>
        </p:nvGrpSpPr>
        <p:grpSpPr bwMode="auto">
          <a:xfrm>
            <a:off x="2700338" y="4364038"/>
            <a:ext cx="1008062" cy="576262"/>
            <a:chOff x="1156" y="1117"/>
            <a:chExt cx="635" cy="363"/>
          </a:xfrm>
        </p:grpSpPr>
        <p:sp>
          <p:nvSpPr>
            <p:cNvPr id="400458" name="Line 74"/>
            <p:cNvSpPr>
              <a:spLocks noChangeShapeType="1"/>
            </p:cNvSpPr>
            <p:nvPr/>
          </p:nvSpPr>
          <p:spPr bwMode="auto">
            <a:xfrm>
              <a:off x="1156" y="1117"/>
              <a:ext cx="635" cy="0"/>
            </a:xfrm>
            <a:prstGeom prst="line">
              <a:avLst/>
            </a:prstGeom>
            <a:noFill/>
            <a:ln w="38100">
              <a:solidFill>
                <a:schemeClr val="tx1"/>
              </a:solidFill>
              <a:round/>
              <a:headEnd/>
              <a:tailEnd/>
            </a:ln>
            <a:effectLst/>
          </p:spPr>
          <p:txBody>
            <a:bodyPr/>
            <a:lstStyle/>
            <a:p>
              <a:endParaRPr lang="en-US"/>
            </a:p>
          </p:txBody>
        </p:sp>
        <p:sp>
          <p:nvSpPr>
            <p:cNvPr id="400459" name="Line 75"/>
            <p:cNvSpPr>
              <a:spLocks noChangeShapeType="1"/>
            </p:cNvSpPr>
            <p:nvPr/>
          </p:nvSpPr>
          <p:spPr bwMode="auto">
            <a:xfrm>
              <a:off x="1156" y="1480"/>
              <a:ext cx="635" cy="0"/>
            </a:xfrm>
            <a:prstGeom prst="line">
              <a:avLst/>
            </a:prstGeom>
            <a:noFill/>
            <a:ln w="38100">
              <a:solidFill>
                <a:schemeClr val="tx1"/>
              </a:solidFill>
              <a:round/>
              <a:headEnd/>
              <a:tailEnd/>
            </a:ln>
            <a:effectLst/>
          </p:spPr>
          <p:txBody>
            <a:bodyPr/>
            <a:lstStyle/>
            <a:p>
              <a:endParaRPr lang="en-US"/>
            </a:p>
          </p:txBody>
        </p:sp>
      </p:grpSp>
      <p:sp>
        <p:nvSpPr>
          <p:cNvPr id="400460" name="Oval 76"/>
          <p:cNvSpPr>
            <a:spLocks noChangeArrowheads="1"/>
          </p:cNvSpPr>
          <p:nvPr/>
        </p:nvSpPr>
        <p:spPr bwMode="auto">
          <a:xfrm>
            <a:off x="2916238" y="4437063"/>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61" name="Oval 77"/>
          <p:cNvSpPr>
            <a:spLocks noChangeArrowheads="1"/>
          </p:cNvSpPr>
          <p:nvPr/>
        </p:nvSpPr>
        <p:spPr bwMode="auto">
          <a:xfrm>
            <a:off x="2987675" y="4437063"/>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62" name="Oval 78"/>
          <p:cNvSpPr>
            <a:spLocks noChangeArrowheads="1"/>
          </p:cNvSpPr>
          <p:nvPr/>
        </p:nvSpPr>
        <p:spPr bwMode="auto">
          <a:xfrm>
            <a:off x="3060700" y="4437063"/>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63" name="Oval 79"/>
          <p:cNvSpPr>
            <a:spLocks noChangeArrowheads="1"/>
          </p:cNvSpPr>
          <p:nvPr/>
        </p:nvSpPr>
        <p:spPr bwMode="auto">
          <a:xfrm>
            <a:off x="3132138" y="4437063"/>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64" name="Oval 80"/>
          <p:cNvSpPr>
            <a:spLocks noChangeArrowheads="1"/>
          </p:cNvSpPr>
          <p:nvPr/>
        </p:nvSpPr>
        <p:spPr bwMode="auto">
          <a:xfrm>
            <a:off x="3203575" y="4437063"/>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65" name="Oval 81"/>
          <p:cNvSpPr>
            <a:spLocks noChangeArrowheads="1"/>
          </p:cNvSpPr>
          <p:nvPr/>
        </p:nvSpPr>
        <p:spPr bwMode="auto">
          <a:xfrm>
            <a:off x="3276600" y="4437063"/>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67" name="Line 83"/>
          <p:cNvSpPr>
            <a:spLocks noChangeShapeType="1"/>
          </p:cNvSpPr>
          <p:nvPr/>
        </p:nvSpPr>
        <p:spPr bwMode="auto">
          <a:xfrm>
            <a:off x="3565525" y="4652963"/>
            <a:ext cx="503238" cy="0"/>
          </a:xfrm>
          <a:prstGeom prst="line">
            <a:avLst/>
          </a:prstGeom>
          <a:noFill/>
          <a:ln w="76200">
            <a:solidFill>
              <a:srgbClr val="FF0000"/>
            </a:solidFill>
            <a:round/>
            <a:headEnd/>
            <a:tailEnd type="triangle" w="med" len="med"/>
          </a:ln>
          <a:effectLst/>
        </p:spPr>
        <p:txBody>
          <a:bodyPr/>
          <a:lstStyle/>
          <a:p>
            <a:endParaRPr lang="en-US"/>
          </a:p>
        </p:txBody>
      </p:sp>
      <p:sp>
        <p:nvSpPr>
          <p:cNvPr id="400456" name="Oval 72"/>
          <p:cNvSpPr>
            <a:spLocks noChangeArrowheads="1"/>
          </p:cNvSpPr>
          <p:nvPr/>
        </p:nvSpPr>
        <p:spPr bwMode="auto">
          <a:xfrm>
            <a:off x="3348038" y="4437063"/>
            <a:ext cx="144462" cy="431800"/>
          </a:xfrm>
          <a:prstGeom prst="ellipse">
            <a:avLst/>
          </a:prstGeom>
          <a:solidFill>
            <a:schemeClr val="tx2"/>
          </a:solidFill>
          <a:ln w="9525">
            <a:solidFill>
              <a:schemeClr val="tx1"/>
            </a:solidFill>
            <a:round/>
            <a:headEnd/>
            <a:tailEnd/>
          </a:ln>
          <a:effectLst/>
        </p:spPr>
        <p:txBody>
          <a:bodyPr wrap="none" anchor="ctr"/>
          <a:lstStyle/>
          <a:p>
            <a:endParaRPr lang="en-US"/>
          </a:p>
        </p:txBody>
      </p:sp>
      <p:grpSp>
        <p:nvGrpSpPr>
          <p:cNvPr id="5" name="Group 84"/>
          <p:cNvGrpSpPr>
            <a:grpSpLocks/>
          </p:cNvGrpSpPr>
          <p:nvPr/>
        </p:nvGrpSpPr>
        <p:grpSpPr bwMode="auto">
          <a:xfrm>
            <a:off x="6661150" y="4365625"/>
            <a:ext cx="1008063" cy="576263"/>
            <a:chOff x="1156" y="1117"/>
            <a:chExt cx="635" cy="363"/>
          </a:xfrm>
        </p:grpSpPr>
        <p:sp>
          <p:nvSpPr>
            <p:cNvPr id="400469" name="Line 85"/>
            <p:cNvSpPr>
              <a:spLocks noChangeShapeType="1"/>
            </p:cNvSpPr>
            <p:nvPr/>
          </p:nvSpPr>
          <p:spPr bwMode="auto">
            <a:xfrm>
              <a:off x="1156" y="1117"/>
              <a:ext cx="635" cy="0"/>
            </a:xfrm>
            <a:prstGeom prst="line">
              <a:avLst/>
            </a:prstGeom>
            <a:noFill/>
            <a:ln w="38100">
              <a:solidFill>
                <a:schemeClr val="tx1"/>
              </a:solidFill>
              <a:round/>
              <a:headEnd/>
              <a:tailEnd/>
            </a:ln>
            <a:effectLst/>
          </p:spPr>
          <p:txBody>
            <a:bodyPr/>
            <a:lstStyle/>
            <a:p>
              <a:endParaRPr lang="en-US"/>
            </a:p>
          </p:txBody>
        </p:sp>
        <p:sp>
          <p:nvSpPr>
            <p:cNvPr id="400470" name="Line 86"/>
            <p:cNvSpPr>
              <a:spLocks noChangeShapeType="1"/>
            </p:cNvSpPr>
            <p:nvPr/>
          </p:nvSpPr>
          <p:spPr bwMode="auto">
            <a:xfrm>
              <a:off x="1156" y="1480"/>
              <a:ext cx="635" cy="0"/>
            </a:xfrm>
            <a:prstGeom prst="line">
              <a:avLst/>
            </a:prstGeom>
            <a:noFill/>
            <a:ln w="38100">
              <a:solidFill>
                <a:schemeClr val="tx1"/>
              </a:solidFill>
              <a:round/>
              <a:headEnd/>
              <a:tailEnd/>
            </a:ln>
            <a:effectLst/>
          </p:spPr>
          <p:txBody>
            <a:bodyPr/>
            <a:lstStyle/>
            <a:p>
              <a:endParaRPr lang="en-US"/>
            </a:p>
          </p:txBody>
        </p:sp>
      </p:grpSp>
      <p:sp>
        <p:nvSpPr>
          <p:cNvPr id="400471" name="Line 87"/>
          <p:cNvSpPr>
            <a:spLocks noChangeShapeType="1"/>
          </p:cNvSpPr>
          <p:nvPr/>
        </p:nvSpPr>
        <p:spPr bwMode="auto">
          <a:xfrm>
            <a:off x="7237413" y="4652963"/>
            <a:ext cx="649287" cy="0"/>
          </a:xfrm>
          <a:prstGeom prst="line">
            <a:avLst/>
          </a:prstGeom>
          <a:noFill/>
          <a:ln w="76200">
            <a:solidFill>
              <a:srgbClr val="FF0000"/>
            </a:solidFill>
            <a:round/>
            <a:headEnd/>
            <a:tailEnd type="triangle" w="med" len="med"/>
          </a:ln>
          <a:effectLst/>
        </p:spPr>
        <p:txBody>
          <a:bodyPr/>
          <a:lstStyle/>
          <a:p>
            <a:endParaRPr lang="en-US"/>
          </a:p>
        </p:txBody>
      </p:sp>
      <p:sp>
        <p:nvSpPr>
          <p:cNvPr id="400472" name="Rectangle 88"/>
          <p:cNvSpPr>
            <a:spLocks noChangeArrowheads="1"/>
          </p:cNvSpPr>
          <p:nvPr/>
        </p:nvSpPr>
        <p:spPr bwMode="auto">
          <a:xfrm>
            <a:off x="6732588" y="4292600"/>
            <a:ext cx="1008062"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4200">
                <a:solidFill>
                  <a:srgbClr val="FF0000"/>
                </a:solidFill>
              </a:rPr>
              <a:t>?</a:t>
            </a:r>
          </a:p>
        </p:txBody>
      </p:sp>
      <p:sp>
        <p:nvSpPr>
          <p:cNvPr id="400473" name="Rectangle 89"/>
          <p:cNvSpPr>
            <a:spLocks noChangeArrowheads="1"/>
          </p:cNvSpPr>
          <p:nvPr/>
        </p:nvSpPr>
        <p:spPr bwMode="auto">
          <a:xfrm>
            <a:off x="3276600" y="5562600"/>
            <a:ext cx="1944688"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dirty="0"/>
              <a:t>Full?</a:t>
            </a:r>
          </a:p>
        </p:txBody>
      </p:sp>
      <p:grpSp>
        <p:nvGrpSpPr>
          <p:cNvPr id="6" name="Group 90"/>
          <p:cNvGrpSpPr>
            <a:grpSpLocks/>
          </p:cNvGrpSpPr>
          <p:nvPr/>
        </p:nvGrpSpPr>
        <p:grpSpPr bwMode="auto">
          <a:xfrm>
            <a:off x="4787900" y="5588000"/>
            <a:ext cx="1008063" cy="576263"/>
            <a:chOff x="1156" y="1117"/>
            <a:chExt cx="635" cy="363"/>
          </a:xfrm>
        </p:grpSpPr>
        <p:sp>
          <p:nvSpPr>
            <p:cNvPr id="400475" name="Line 91"/>
            <p:cNvSpPr>
              <a:spLocks noChangeShapeType="1"/>
            </p:cNvSpPr>
            <p:nvPr/>
          </p:nvSpPr>
          <p:spPr bwMode="auto">
            <a:xfrm>
              <a:off x="1156" y="1117"/>
              <a:ext cx="635" cy="0"/>
            </a:xfrm>
            <a:prstGeom prst="line">
              <a:avLst/>
            </a:prstGeom>
            <a:noFill/>
            <a:ln w="38100">
              <a:solidFill>
                <a:schemeClr val="tx1"/>
              </a:solidFill>
              <a:round/>
              <a:headEnd/>
              <a:tailEnd/>
            </a:ln>
            <a:effectLst/>
          </p:spPr>
          <p:txBody>
            <a:bodyPr/>
            <a:lstStyle/>
            <a:p>
              <a:endParaRPr lang="en-US"/>
            </a:p>
          </p:txBody>
        </p:sp>
        <p:sp>
          <p:nvSpPr>
            <p:cNvPr id="400476" name="Line 92"/>
            <p:cNvSpPr>
              <a:spLocks noChangeShapeType="1"/>
            </p:cNvSpPr>
            <p:nvPr/>
          </p:nvSpPr>
          <p:spPr bwMode="auto">
            <a:xfrm>
              <a:off x="1156" y="1480"/>
              <a:ext cx="635" cy="0"/>
            </a:xfrm>
            <a:prstGeom prst="line">
              <a:avLst/>
            </a:prstGeom>
            <a:noFill/>
            <a:ln w="38100">
              <a:solidFill>
                <a:schemeClr val="tx1"/>
              </a:solidFill>
              <a:round/>
              <a:headEnd/>
              <a:tailEnd/>
            </a:ln>
            <a:effectLst/>
          </p:spPr>
          <p:txBody>
            <a:bodyPr/>
            <a:lstStyle/>
            <a:p>
              <a:endParaRPr lang="en-US"/>
            </a:p>
          </p:txBody>
        </p:sp>
      </p:grpSp>
      <p:sp>
        <p:nvSpPr>
          <p:cNvPr id="400477" name="Oval 93"/>
          <p:cNvSpPr>
            <a:spLocks noChangeArrowheads="1"/>
          </p:cNvSpPr>
          <p:nvPr/>
        </p:nvSpPr>
        <p:spPr bwMode="auto">
          <a:xfrm>
            <a:off x="4716463" y="5661025"/>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78" name="Oval 94"/>
          <p:cNvSpPr>
            <a:spLocks noChangeArrowheads="1"/>
          </p:cNvSpPr>
          <p:nvPr/>
        </p:nvSpPr>
        <p:spPr bwMode="auto">
          <a:xfrm>
            <a:off x="4787900"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79" name="Oval 95"/>
          <p:cNvSpPr>
            <a:spLocks noChangeArrowheads="1"/>
          </p:cNvSpPr>
          <p:nvPr/>
        </p:nvSpPr>
        <p:spPr bwMode="auto">
          <a:xfrm>
            <a:off x="4860925"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0" name="Oval 96"/>
          <p:cNvSpPr>
            <a:spLocks noChangeArrowheads="1"/>
          </p:cNvSpPr>
          <p:nvPr/>
        </p:nvSpPr>
        <p:spPr bwMode="auto">
          <a:xfrm>
            <a:off x="4932363" y="5661025"/>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1" name="Oval 97"/>
          <p:cNvSpPr>
            <a:spLocks noChangeArrowheads="1"/>
          </p:cNvSpPr>
          <p:nvPr/>
        </p:nvSpPr>
        <p:spPr bwMode="auto">
          <a:xfrm>
            <a:off x="5003800"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2" name="Oval 98"/>
          <p:cNvSpPr>
            <a:spLocks noChangeArrowheads="1"/>
          </p:cNvSpPr>
          <p:nvPr/>
        </p:nvSpPr>
        <p:spPr bwMode="auto">
          <a:xfrm>
            <a:off x="5076825"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5" name="Oval 101"/>
          <p:cNvSpPr>
            <a:spLocks noChangeArrowheads="1"/>
          </p:cNvSpPr>
          <p:nvPr/>
        </p:nvSpPr>
        <p:spPr bwMode="auto">
          <a:xfrm>
            <a:off x="5148263" y="5661025"/>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6" name="Oval 102"/>
          <p:cNvSpPr>
            <a:spLocks noChangeArrowheads="1"/>
          </p:cNvSpPr>
          <p:nvPr/>
        </p:nvSpPr>
        <p:spPr bwMode="auto">
          <a:xfrm>
            <a:off x="5219700"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7" name="Oval 103"/>
          <p:cNvSpPr>
            <a:spLocks noChangeArrowheads="1"/>
          </p:cNvSpPr>
          <p:nvPr/>
        </p:nvSpPr>
        <p:spPr bwMode="auto">
          <a:xfrm>
            <a:off x="5292725"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8" name="Oval 104"/>
          <p:cNvSpPr>
            <a:spLocks noChangeArrowheads="1"/>
          </p:cNvSpPr>
          <p:nvPr/>
        </p:nvSpPr>
        <p:spPr bwMode="auto">
          <a:xfrm>
            <a:off x="5364163" y="5661025"/>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89" name="Oval 105"/>
          <p:cNvSpPr>
            <a:spLocks noChangeArrowheads="1"/>
          </p:cNvSpPr>
          <p:nvPr/>
        </p:nvSpPr>
        <p:spPr bwMode="auto">
          <a:xfrm>
            <a:off x="5435600"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90" name="Oval 106"/>
          <p:cNvSpPr>
            <a:spLocks noChangeArrowheads="1"/>
          </p:cNvSpPr>
          <p:nvPr/>
        </p:nvSpPr>
        <p:spPr bwMode="auto">
          <a:xfrm>
            <a:off x="5508625"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91" name="Oval 107"/>
          <p:cNvSpPr>
            <a:spLocks noChangeArrowheads="1"/>
          </p:cNvSpPr>
          <p:nvPr/>
        </p:nvSpPr>
        <p:spPr bwMode="auto">
          <a:xfrm>
            <a:off x="5580063" y="5661025"/>
            <a:ext cx="144462"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92" name="Oval 108"/>
          <p:cNvSpPr>
            <a:spLocks noChangeArrowheads="1"/>
          </p:cNvSpPr>
          <p:nvPr/>
        </p:nvSpPr>
        <p:spPr bwMode="auto">
          <a:xfrm>
            <a:off x="5651500"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400493" name="Oval 109"/>
          <p:cNvSpPr>
            <a:spLocks noChangeArrowheads="1"/>
          </p:cNvSpPr>
          <p:nvPr/>
        </p:nvSpPr>
        <p:spPr bwMode="auto">
          <a:xfrm>
            <a:off x="5724525" y="5661025"/>
            <a:ext cx="144463" cy="431800"/>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58" name="TextBox 57"/>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en-GB" smtClean="0"/>
              <a:t>Queue implementation.</a:t>
            </a:r>
          </a:p>
        </p:txBody>
      </p:sp>
      <p:sp>
        <p:nvSpPr>
          <p:cNvPr id="18435" name="Rectangle 3"/>
          <p:cNvSpPr>
            <a:spLocks noGrp="1" noChangeArrowheads="1"/>
          </p:cNvSpPr>
          <p:nvPr>
            <p:ph idx="1"/>
          </p:nvPr>
        </p:nvSpPr>
        <p:spPr/>
        <p:txBody>
          <a:bodyPr/>
          <a:lstStyle/>
          <a:p>
            <a:pPr indent="34925" eaLnBrk="1" hangingPunct="1"/>
            <a:r>
              <a:rPr lang="en-GB" smtClean="0"/>
              <a:t>The queue class has four data fields</a:t>
            </a:r>
          </a:p>
          <a:p>
            <a:pPr marL="1706563" lvl="1" eaLnBrk="1" hangingPunct="1">
              <a:buFont typeface="Wingdings" pitchFamily="2" charset="2"/>
              <a:buChar char="Ø"/>
            </a:pPr>
            <a:r>
              <a:rPr lang="en-GB" smtClean="0"/>
              <a:t>A dynamically expanding array</a:t>
            </a:r>
          </a:p>
          <a:p>
            <a:pPr marL="1706563" lvl="1" eaLnBrk="1" hangingPunct="1">
              <a:buFont typeface="Wingdings" pitchFamily="2" charset="2"/>
              <a:buChar char="Ø"/>
            </a:pPr>
            <a:r>
              <a:rPr lang="en-GB" smtClean="0"/>
              <a:t>The number of items currently in the</a:t>
            </a:r>
          </a:p>
          <a:p>
            <a:pPr indent="34925" eaLnBrk="1" hangingPunct="1">
              <a:buFont typeface="Wingdings" pitchFamily="2" charset="2"/>
              <a:buNone/>
            </a:pPr>
            <a:r>
              <a:rPr lang="en-GB" smtClean="0"/>
              <a:t> 		queue</a:t>
            </a:r>
          </a:p>
          <a:p>
            <a:pPr marL="1706563" lvl="1" eaLnBrk="1" hangingPunct="1">
              <a:buFont typeface="Wingdings" pitchFamily="2" charset="2"/>
              <a:buChar char="Ø"/>
            </a:pPr>
            <a:r>
              <a:rPr lang="en-GB" smtClean="0"/>
              <a:t>The array index of the front item</a:t>
            </a:r>
          </a:p>
          <a:p>
            <a:pPr marL="1706563" lvl="1" eaLnBrk="1" hangingPunct="1">
              <a:buFont typeface="Wingdings" pitchFamily="2" charset="2"/>
              <a:buChar char="Ø"/>
            </a:pPr>
            <a:r>
              <a:rPr lang="en-GB" smtClean="0"/>
              <a:t>The array index of the rear item</a:t>
            </a:r>
          </a:p>
          <a:p>
            <a:pPr indent="34925" eaLnBrk="1" hangingPunct="1"/>
            <a:endParaRPr lang="en-GB"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990600" y="381000"/>
            <a:ext cx="7970837" cy="1143000"/>
          </a:xfrm>
        </p:spPr>
        <p:txBody>
          <a:bodyPr rtlCol="0">
            <a:normAutofit fontScale="90000"/>
          </a:bodyPr>
          <a:lstStyle/>
          <a:p>
            <a:pPr eaLnBrk="1" fontAlgn="auto" hangingPunct="1">
              <a:spcAft>
                <a:spcPts val="0"/>
              </a:spcAft>
              <a:defRPr/>
            </a:pPr>
            <a:r>
              <a:rPr lang="en-GB" dirty="0" smtClean="0"/>
              <a:t>Basic array implementation of queues</a:t>
            </a:r>
          </a:p>
        </p:txBody>
      </p:sp>
      <p:sp>
        <p:nvSpPr>
          <p:cNvPr id="10244" name="Rectangle 4"/>
          <p:cNvSpPr>
            <a:spLocks noChangeArrowheads="1"/>
          </p:cNvSpPr>
          <p:nvPr/>
        </p:nvSpPr>
        <p:spPr bwMode="auto">
          <a:xfrm>
            <a:off x="2133600" y="2895600"/>
            <a:ext cx="4572000" cy="762000"/>
          </a:xfrm>
          <a:prstGeom prst="rect">
            <a:avLst/>
          </a:prstGeom>
          <a:solidFill>
            <a:schemeClr val="accent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0245" name="Line 5"/>
          <p:cNvSpPr>
            <a:spLocks noChangeShapeType="1"/>
          </p:cNvSpPr>
          <p:nvPr/>
        </p:nvSpPr>
        <p:spPr bwMode="auto">
          <a:xfrm>
            <a:off x="4419600" y="2895600"/>
            <a:ext cx="0" cy="762000"/>
          </a:xfrm>
          <a:prstGeom prst="line">
            <a:avLst/>
          </a:prstGeom>
          <a:noFill/>
          <a:ln w="9525">
            <a:solidFill>
              <a:schemeClr val="tx1"/>
            </a:solidFill>
            <a:round/>
            <a:headEnd/>
            <a:tailEnd/>
          </a:ln>
        </p:spPr>
        <p:txBody>
          <a:bodyPr/>
          <a:lstStyle/>
          <a:p>
            <a:endParaRPr lang="en-US"/>
          </a:p>
        </p:txBody>
      </p:sp>
      <p:sp>
        <p:nvSpPr>
          <p:cNvPr id="10246" name="Line 6"/>
          <p:cNvSpPr>
            <a:spLocks noChangeShapeType="1"/>
          </p:cNvSpPr>
          <p:nvPr/>
        </p:nvSpPr>
        <p:spPr bwMode="auto">
          <a:xfrm>
            <a:off x="3200400" y="2895600"/>
            <a:ext cx="0" cy="762000"/>
          </a:xfrm>
          <a:prstGeom prst="line">
            <a:avLst/>
          </a:prstGeom>
          <a:noFill/>
          <a:ln w="9525">
            <a:solidFill>
              <a:schemeClr val="tx1"/>
            </a:solidFill>
            <a:round/>
            <a:headEnd/>
            <a:tailEnd/>
          </a:ln>
        </p:spPr>
        <p:txBody>
          <a:bodyPr/>
          <a:lstStyle/>
          <a:p>
            <a:endParaRPr lang="en-US"/>
          </a:p>
        </p:txBody>
      </p:sp>
      <p:sp>
        <p:nvSpPr>
          <p:cNvPr id="10247" name="Line 7"/>
          <p:cNvSpPr>
            <a:spLocks noChangeShapeType="1"/>
          </p:cNvSpPr>
          <p:nvPr/>
        </p:nvSpPr>
        <p:spPr bwMode="auto">
          <a:xfrm>
            <a:off x="5486400" y="2895600"/>
            <a:ext cx="0" cy="762000"/>
          </a:xfrm>
          <a:prstGeom prst="line">
            <a:avLst/>
          </a:prstGeom>
          <a:noFill/>
          <a:ln w="9525">
            <a:solidFill>
              <a:schemeClr val="tx1"/>
            </a:solidFill>
            <a:round/>
            <a:headEnd/>
            <a:tailEnd/>
          </a:ln>
        </p:spPr>
        <p:txBody>
          <a:bodyPr/>
          <a:lstStyle/>
          <a:p>
            <a:endParaRPr lang="en-US"/>
          </a:p>
        </p:txBody>
      </p:sp>
      <p:sp>
        <p:nvSpPr>
          <p:cNvPr id="10248" name="Text Box 8"/>
          <p:cNvSpPr txBox="1">
            <a:spLocks noChangeArrowheads="1"/>
          </p:cNvSpPr>
          <p:nvPr/>
        </p:nvSpPr>
        <p:spPr bwMode="auto">
          <a:xfrm>
            <a:off x="2133600" y="2895600"/>
            <a:ext cx="1066800" cy="457200"/>
          </a:xfrm>
          <a:prstGeom prst="rect">
            <a:avLst/>
          </a:prstGeom>
          <a:noFill/>
          <a:ln w="9525">
            <a:noFill/>
            <a:miter lim="800000"/>
            <a:headEnd/>
            <a:tailEnd/>
          </a:ln>
        </p:spPr>
        <p:txBody>
          <a:bodyPr>
            <a:spAutoFit/>
          </a:bodyPr>
          <a:lstStyle/>
          <a:p>
            <a:pPr>
              <a:spcBef>
                <a:spcPct val="50000"/>
              </a:spcBef>
            </a:pPr>
            <a:endParaRPr lang="en-GB">
              <a:latin typeface="Calibri" pitchFamily="34" charset="0"/>
            </a:endParaRPr>
          </a:p>
        </p:txBody>
      </p:sp>
      <p:sp>
        <p:nvSpPr>
          <p:cNvPr id="10249" name="Text Box 9"/>
          <p:cNvSpPr txBox="1">
            <a:spLocks noChangeArrowheads="1"/>
          </p:cNvSpPr>
          <p:nvPr/>
        </p:nvSpPr>
        <p:spPr bwMode="auto">
          <a:xfrm>
            <a:off x="2133600" y="2895600"/>
            <a:ext cx="10668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A</a:t>
            </a:r>
          </a:p>
        </p:txBody>
      </p:sp>
      <p:sp>
        <p:nvSpPr>
          <p:cNvPr id="10250" name="Text Box 10"/>
          <p:cNvSpPr txBox="1">
            <a:spLocks noChangeArrowheads="1"/>
          </p:cNvSpPr>
          <p:nvPr/>
        </p:nvSpPr>
        <p:spPr bwMode="auto">
          <a:xfrm>
            <a:off x="3200400" y="2895600"/>
            <a:ext cx="12192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B</a:t>
            </a:r>
          </a:p>
        </p:txBody>
      </p:sp>
      <p:sp>
        <p:nvSpPr>
          <p:cNvPr id="10251" name="Text Box 11"/>
          <p:cNvSpPr txBox="1">
            <a:spLocks noChangeArrowheads="1"/>
          </p:cNvSpPr>
          <p:nvPr/>
        </p:nvSpPr>
        <p:spPr bwMode="auto">
          <a:xfrm>
            <a:off x="4419600" y="2895600"/>
            <a:ext cx="10668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C</a:t>
            </a:r>
          </a:p>
        </p:txBody>
      </p:sp>
      <p:sp>
        <p:nvSpPr>
          <p:cNvPr id="10252" name="Text Box 12"/>
          <p:cNvSpPr txBox="1">
            <a:spLocks noChangeArrowheads="1"/>
          </p:cNvSpPr>
          <p:nvPr/>
        </p:nvSpPr>
        <p:spPr bwMode="auto">
          <a:xfrm>
            <a:off x="5562600" y="2895600"/>
            <a:ext cx="11430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D</a:t>
            </a:r>
          </a:p>
        </p:txBody>
      </p:sp>
      <p:sp>
        <p:nvSpPr>
          <p:cNvPr id="10253" name="Text Box 13"/>
          <p:cNvSpPr txBox="1">
            <a:spLocks noChangeArrowheads="1"/>
          </p:cNvSpPr>
          <p:nvPr/>
        </p:nvSpPr>
        <p:spPr bwMode="auto">
          <a:xfrm>
            <a:off x="1524000" y="2209800"/>
            <a:ext cx="12192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front</a:t>
            </a:r>
          </a:p>
        </p:txBody>
      </p:sp>
      <p:sp>
        <p:nvSpPr>
          <p:cNvPr id="10254" name="Line 14"/>
          <p:cNvSpPr>
            <a:spLocks noChangeShapeType="1"/>
          </p:cNvSpPr>
          <p:nvPr/>
        </p:nvSpPr>
        <p:spPr bwMode="auto">
          <a:xfrm>
            <a:off x="1676400" y="2667000"/>
            <a:ext cx="381000" cy="304800"/>
          </a:xfrm>
          <a:prstGeom prst="line">
            <a:avLst/>
          </a:prstGeom>
          <a:noFill/>
          <a:ln w="38100">
            <a:solidFill>
              <a:schemeClr val="tx1"/>
            </a:solidFill>
            <a:round/>
            <a:headEnd/>
            <a:tailEnd type="triangle" w="med" len="med"/>
          </a:ln>
        </p:spPr>
        <p:txBody>
          <a:bodyPr/>
          <a:lstStyle/>
          <a:p>
            <a:endParaRPr lang="en-US"/>
          </a:p>
        </p:txBody>
      </p:sp>
      <p:sp>
        <p:nvSpPr>
          <p:cNvPr id="10255" name="Line 15"/>
          <p:cNvSpPr>
            <a:spLocks noChangeShapeType="1"/>
          </p:cNvSpPr>
          <p:nvPr/>
        </p:nvSpPr>
        <p:spPr bwMode="auto">
          <a:xfrm>
            <a:off x="6553200" y="2438400"/>
            <a:ext cx="152400" cy="457200"/>
          </a:xfrm>
          <a:prstGeom prst="line">
            <a:avLst/>
          </a:prstGeom>
          <a:noFill/>
          <a:ln w="38100">
            <a:solidFill>
              <a:schemeClr val="tx1"/>
            </a:solidFill>
            <a:round/>
            <a:headEnd/>
            <a:tailEnd type="triangle" w="med" len="med"/>
          </a:ln>
        </p:spPr>
        <p:txBody>
          <a:bodyPr/>
          <a:lstStyle/>
          <a:p>
            <a:endParaRPr lang="en-US"/>
          </a:p>
        </p:txBody>
      </p:sp>
      <p:sp>
        <p:nvSpPr>
          <p:cNvPr id="10256" name="Line 16"/>
          <p:cNvSpPr>
            <a:spLocks noChangeShapeType="1"/>
          </p:cNvSpPr>
          <p:nvPr/>
        </p:nvSpPr>
        <p:spPr bwMode="auto">
          <a:xfrm flipH="1">
            <a:off x="6781800" y="3276600"/>
            <a:ext cx="1143000" cy="0"/>
          </a:xfrm>
          <a:prstGeom prst="line">
            <a:avLst/>
          </a:prstGeom>
          <a:noFill/>
          <a:ln w="57150">
            <a:solidFill>
              <a:schemeClr val="tx1"/>
            </a:solidFill>
            <a:round/>
            <a:headEnd/>
            <a:tailEnd type="triangle" w="med" len="med"/>
          </a:ln>
        </p:spPr>
        <p:txBody>
          <a:bodyPr/>
          <a:lstStyle/>
          <a:p>
            <a:endParaRPr lang="en-US"/>
          </a:p>
        </p:txBody>
      </p:sp>
      <p:sp>
        <p:nvSpPr>
          <p:cNvPr id="10257" name="Line 17"/>
          <p:cNvSpPr>
            <a:spLocks noChangeShapeType="1"/>
          </p:cNvSpPr>
          <p:nvPr/>
        </p:nvSpPr>
        <p:spPr bwMode="auto">
          <a:xfrm flipH="1">
            <a:off x="990600" y="3276600"/>
            <a:ext cx="1143000" cy="0"/>
          </a:xfrm>
          <a:prstGeom prst="line">
            <a:avLst/>
          </a:prstGeom>
          <a:noFill/>
          <a:ln w="57150">
            <a:solidFill>
              <a:schemeClr val="tx1"/>
            </a:solidFill>
            <a:round/>
            <a:headEnd/>
            <a:tailEnd type="triangle" w="med" len="med"/>
          </a:ln>
        </p:spPr>
        <p:txBody>
          <a:bodyPr/>
          <a:lstStyle/>
          <a:p>
            <a:endParaRPr lang="en-US"/>
          </a:p>
        </p:txBody>
      </p:sp>
      <p:sp>
        <p:nvSpPr>
          <p:cNvPr id="10258" name="Text Box 18"/>
          <p:cNvSpPr txBox="1">
            <a:spLocks noChangeArrowheads="1"/>
          </p:cNvSpPr>
          <p:nvPr/>
        </p:nvSpPr>
        <p:spPr bwMode="auto">
          <a:xfrm>
            <a:off x="1371600" y="2174875"/>
            <a:ext cx="2286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0259" name="Text Box 19"/>
          <p:cNvSpPr txBox="1">
            <a:spLocks noChangeArrowheads="1"/>
          </p:cNvSpPr>
          <p:nvPr/>
        </p:nvSpPr>
        <p:spPr bwMode="auto">
          <a:xfrm>
            <a:off x="6248400" y="1905000"/>
            <a:ext cx="16002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rear</a:t>
            </a:r>
          </a:p>
        </p:txBody>
      </p:sp>
      <p:sp>
        <p:nvSpPr>
          <p:cNvPr id="10260" name="Text Box 20"/>
          <p:cNvSpPr txBox="1">
            <a:spLocks noChangeArrowheads="1"/>
          </p:cNvSpPr>
          <p:nvPr/>
        </p:nvSpPr>
        <p:spPr bwMode="auto">
          <a:xfrm>
            <a:off x="7010400" y="3429000"/>
            <a:ext cx="1371600" cy="457200"/>
          </a:xfrm>
          <a:prstGeom prst="rect">
            <a:avLst/>
          </a:prstGeom>
          <a:noFill/>
          <a:ln w="9525">
            <a:noFill/>
            <a:miter lim="800000"/>
            <a:headEnd/>
            <a:tailEnd/>
          </a:ln>
        </p:spPr>
        <p:txBody>
          <a:bodyPr>
            <a:spAutoFit/>
          </a:bodyPr>
          <a:lstStyle/>
          <a:p>
            <a:pPr>
              <a:spcBef>
                <a:spcPct val="50000"/>
              </a:spcBef>
            </a:pPr>
            <a:r>
              <a:rPr lang="en-GB">
                <a:latin typeface="Calibri" pitchFamily="34" charset="0"/>
              </a:rPr>
              <a:t>insertion</a:t>
            </a:r>
          </a:p>
        </p:txBody>
      </p:sp>
      <p:sp>
        <p:nvSpPr>
          <p:cNvPr id="10261" name="Text Box 21"/>
          <p:cNvSpPr txBox="1">
            <a:spLocks noChangeArrowheads="1"/>
          </p:cNvSpPr>
          <p:nvPr/>
        </p:nvSpPr>
        <p:spPr bwMode="auto">
          <a:xfrm>
            <a:off x="838200" y="3352800"/>
            <a:ext cx="1447800" cy="457200"/>
          </a:xfrm>
          <a:prstGeom prst="rect">
            <a:avLst/>
          </a:prstGeom>
          <a:noFill/>
          <a:ln w="9525">
            <a:noFill/>
            <a:miter lim="800000"/>
            <a:headEnd/>
            <a:tailEnd/>
          </a:ln>
        </p:spPr>
        <p:txBody>
          <a:bodyPr>
            <a:spAutoFit/>
          </a:bodyPr>
          <a:lstStyle/>
          <a:p>
            <a:pPr>
              <a:spcBef>
                <a:spcPct val="50000"/>
              </a:spcBef>
            </a:pPr>
            <a:r>
              <a:rPr lang="en-GB" dirty="0">
                <a:latin typeface="Calibri" pitchFamily="34" charset="0"/>
              </a:rPr>
              <a:t>removal</a:t>
            </a:r>
          </a:p>
        </p:txBody>
      </p:sp>
      <p:sp>
        <p:nvSpPr>
          <p:cNvPr id="21" name="TextBox 20"/>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1143000" y="228600"/>
            <a:ext cx="7772400" cy="1143000"/>
          </a:xfrm>
        </p:spPr>
        <p:txBody>
          <a:bodyPr/>
          <a:lstStyle/>
          <a:p>
            <a:pPr eaLnBrk="1" hangingPunct="1"/>
            <a:r>
              <a:rPr lang="en-GB" dirty="0" smtClean="0"/>
              <a:t>Queue initialisation </a:t>
            </a:r>
          </a:p>
        </p:txBody>
      </p:sp>
      <p:sp>
        <p:nvSpPr>
          <p:cNvPr id="11267" name="Rectangle 3"/>
          <p:cNvSpPr>
            <a:spLocks noGrp="1" noChangeArrowheads="1"/>
          </p:cNvSpPr>
          <p:nvPr>
            <p:ph idx="1"/>
          </p:nvPr>
        </p:nvSpPr>
        <p:spPr/>
        <p:txBody>
          <a:bodyPr/>
          <a:lstStyle/>
          <a:p>
            <a:pPr eaLnBrk="1" hangingPunct="1"/>
            <a:r>
              <a:rPr lang="en-GB" smtClean="0"/>
              <a:t>For an empty queue</a:t>
            </a:r>
          </a:p>
        </p:txBody>
      </p:sp>
      <p:grpSp>
        <p:nvGrpSpPr>
          <p:cNvPr id="2" name="Group 13"/>
          <p:cNvGrpSpPr>
            <a:grpSpLocks/>
          </p:cNvGrpSpPr>
          <p:nvPr/>
        </p:nvGrpSpPr>
        <p:grpSpPr bwMode="auto">
          <a:xfrm>
            <a:off x="1905000" y="2743200"/>
            <a:ext cx="4800600" cy="2362200"/>
            <a:chOff x="1200" y="1728"/>
            <a:chExt cx="3024" cy="1488"/>
          </a:xfrm>
        </p:grpSpPr>
        <p:sp>
          <p:nvSpPr>
            <p:cNvPr id="11271" name="Rectangle 4"/>
            <p:cNvSpPr>
              <a:spLocks noChangeArrowheads="1"/>
            </p:cNvSpPr>
            <p:nvPr/>
          </p:nvSpPr>
          <p:spPr bwMode="auto">
            <a:xfrm>
              <a:off x="1344" y="1728"/>
              <a:ext cx="2880" cy="480"/>
            </a:xfrm>
            <a:prstGeom prst="rect">
              <a:avLst/>
            </a:prstGeom>
            <a:solidFill>
              <a:schemeClr val="accent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1272" name="Line 5"/>
            <p:cNvSpPr>
              <a:spLocks noChangeShapeType="1"/>
            </p:cNvSpPr>
            <p:nvPr/>
          </p:nvSpPr>
          <p:spPr bwMode="auto">
            <a:xfrm>
              <a:off x="2784" y="1728"/>
              <a:ext cx="0" cy="480"/>
            </a:xfrm>
            <a:prstGeom prst="line">
              <a:avLst/>
            </a:prstGeom>
            <a:noFill/>
            <a:ln w="9525">
              <a:solidFill>
                <a:schemeClr val="tx1"/>
              </a:solidFill>
              <a:round/>
              <a:headEnd/>
              <a:tailEnd/>
            </a:ln>
          </p:spPr>
          <p:txBody>
            <a:bodyPr/>
            <a:lstStyle/>
            <a:p>
              <a:endParaRPr lang="en-US"/>
            </a:p>
          </p:txBody>
        </p:sp>
        <p:sp>
          <p:nvSpPr>
            <p:cNvPr id="11273" name="Line 6"/>
            <p:cNvSpPr>
              <a:spLocks noChangeShapeType="1"/>
            </p:cNvSpPr>
            <p:nvPr/>
          </p:nvSpPr>
          <p:spPr bwMode="auto">
            <a:xfrm>
              <a:off x="2016" y="1728"/>
              <a:ext cx="0" cy="480"/>
            </a:xfrm>
            <a:prstGeom prst="line">
              <a:avLst/>
            </a:prstGeom>
            <a:noFill/>
            <a:ln w="9525">
              <a:solidFill>
                <a:schemeClr val="tx1"/>
              </a:solidFill>
              <a:round/>
              <a:headEnd/>
              <a:tailEnd/>
            </a:ln>
          </p:spPr>
          <p:txBody>
            <a:bodyPr/>
            <a:lstStyle/>
            <a:p>
              <a:endParaRPr lang="en-US"/>
            </a:p>
          </p:txBody>
        </p:sp>
        <p:sp>
          <p:nvSpPr>
            <p:cNvPr id="11274" name="Line 7"/>
            <p:cNvSpPr>
              <a:spLocks noChangeShapeType="1"/>
            </p:cNvSpPr>
            <p:nvPr/>
          </p:nvSpPr>
          <p:spPr bwMode="auto">
            <a:xfrm>
              <a:off x="3456" y="1728"/>
              <a:ext cx="0" cy="480"/>
            </a:xfrm>
            <a:prstGeom prst="line">
              <a:avLst/>
            </a:prstGeom>
            <a:noFill/>
            <a:ln w="9525">
              <a:solidFill>
                <a:schemeClr val="tx1"/>
              </a:solidFill>
              <a:round/>
              <a:headEnd/>
              <a:tailEnd/>
            </a:ln>
          </p:spPr>
          <p:txBody>
            <a:bodyPr/>
            <a:lstStyle/>
            <a:p>
              <a:endParaRPr lang="en-US"/>
            </a:p>
          </p:txBody>
        </p:sp>
        <p:sp>
          <p:nvSpPr>
            <p:cNvPr id="11275" name="Text Box 8"/>
            <p:cNvSpPr txBox="1">
              <a:spLocks noChangeArrowheads="1"/>
            </p:cNvSpPr>
            <p:nvPr/>
          </p:nvSpPr>
          <p:spPr bwMode="auto">
            <a:xfrm>
              <a:off x="1344" y="1728"/>
              <a:ext cx="672" cy="288"/>
            </a:xfrm>
            <a:prstGeom prst="rect">
              <a:avLst/>
            </a:prstGeom>
            <a:noFill/>
            <a:ln w="9525">
              <a:noFill/>
              <a:miter lim="800000"/>
              <a:headEnd/>
              <a:tailEnd/>
            </a:ln>
          </p:spPr>
          <p:txBody>
            <a:bodyPr>
              <a:spAutoFit/>
            </a:bodyPr>
            <a:lstStyle/>
            <a:p>
              <a:pPr>
                <a:spcBef>
                  <a:spcPct val="50000"/>
                </a:spcBef>
              </a:pPr>
              <a:endParaRPr lang="en-GB">
                <a:latin typeface="Calibri" pitchFamily="34" charset="0"/>
              </a:endParaRPr>
            </a:p>
          </p:txBody>
        </p:sp>
        <p:sp>
          <p:nvSpPr>
            <p:cNvPr id="11276" name="Line 9"/>
            <p:cNvSpPr>
              <a:spLocks noChangeShapeType="1"/>
            </p:cNvSpPr>
            <p:nvPr/>
          </p:nvSpPr>
          <p:spPr bwMode="auto">
            <a:xfrm flipH="1" flipV="1">
              <a:off x="1344" y="2256"/>
              <a:ext cx="240" cy="624"/>
            </a:xfrm>
            <a:prstGeom prst="line">
              <a:avLst/>
            </a:prstGeom>
            <a:noFill/>
            <a:ln w="38100">
              <a:solidFill>
                <a:schemeClr val="tx1"/>
              </a:solidFill>
              <a:round/>
              <a:headEnd/>
              <a:tailEnd type="triangle" w="med" len="med"/>
            </a:ln>
          </p:spPr>
          <p:txBody>
            <a:bodyPr/>
            <a:lstStyle/>
            <a:p>
              <a:endParaRPr lang="en-US"/>
            </a:p>
          </p:txBody>
        </p:sp>
        <p:sp>
          <p:nvSpPr>
            <p:cNvPr id="11277" name="Text Box 10"/>
            <p:cNvSpPr txBox="1">
              <a:spLocks noChangeArrowheads="1"/>
            </p:cNvSpPr>
            <p:nvPr/>
          </p:nvSpPr>
          <p:spPr bwMode="auto">
            <a:xfrm>
              <a:off x="1200" y="2928"/>
              <a:ext cx="1488" cy="288"/>
            </a:xfrm>
            <a:prstGeom prst="rect">
              <a:avLst/>
            </a:prstGeom>
            <a:noFill/>
            <a:ln w="9525">
              <a:noFill/>
              <a:miter lim="800000"/>
              <a:headEnd/>
              <a:tailEnd/>
            </a:ln>
          </p:spPr>
          <p:txBody>
            <a:bodyPr>
              <a:spAutoFit/>
            </a:bodyPr>
            <a:lstStyle/>
            <a:p>
              <a:pPr>
                <a:spcBef>
                  <a:spcPct val="50000"/>
                </a:spcBef>
              </a:pPr>
              <a:r>
                <a:rPr lang="en-GB">
                  <a:latin typeface="Calibri" pitchFamily="34" charset="0"/>
                </a:rPr>
                <a:t>Front,rear</a:t>
              </a:r>
            </a:p>
          </p:txBody>
        </p:sp>
      </p:grpSp>
      <p:sp>
        <p:nvSpPr>
          <p:cNvPr id="7179" name="Text Box 11"/>
          <p:cNvSpPr txBox="1">
            <a:spLocks noChangeArrowheads="1"/>
          </p:cNvSpPr>
          <p:nvPr/>
        </p:nvSpPr>
        <p:spPr bwMode="auto">
          <a:xfrm>
            <a:off x="3886200" y="4038600"/>
            <a:ext cx="4572000" cy="457200"/>
          </a:xfrm>
          <a:prstGeom prst="rect">
            <a:avLst/>
          </a:prstGeom>
          <a:noFill/>
          <a:ln w="9525">
            <a:noFill/>
            <a:miter lim="800000"/>
            <a:headEnd/>
            <a:tailEnd/>
          </a:ln>
        </p:spPr>
        <p:txBody>
          <a:bodyPr>
            <a:spAutoFit/>
          </a:bodyPr>
          <a:lstStyle/>
          <a:p>
            <a:pPr>
              <a:spcBef>
                <a:spcPct val="50000"/>
              </a:spcBef>
            </a:pPr>
            <a:endParaRPr lang="en-GB">
              <a:latin typeface="Calibri" pitchFamily="34" charset="0"/>
            </a:endParaRPr>
          </a:p>
        </p:txBody>
      </p:sp>
      <p:sp>
        <p:nvSpPr>
          <p:cNvPr id="7180" name="Text Box 12"/>
          <p:cNvSpPr txBox="1">
            <a:spLocks noChangeArrowheads="1"/>
          </p:cNvSpPr>
          <p:nvPr/>
        </p:nvSpPr>
        <p:spPr bwMode="auto">
          <a:xfrm>
            <a:off x="4191000" y="4191000"/>
            <a:ext cx="4191000" cy="1062038"/>
          </a:xfrm>
          <a:prstGeom prst="rect">
            <a:avLst/>
          </a:prstGeom>
          <a:noFill/>
          <a:ln w="9525">
            <a:noFill/>
            <a:miter lim="800000"/>
            <a:headEnd/>
            <a:tailEnd/>
          </a:ln>
        </p:spPr>
        <p:txBody>
          <a:bodyPr>
            <a:spAutoFit/>
          </a:bodyPr>
          <a:lstStyle/>
          <a:p>
            <a:pPr>
              <a:spcBef>
                <a:spcPct val="50000"/>
              </a:spcBef>
            </a:pPr>
            <a:r>
              <a:rPr lang="en-GB">
                <a:latin typeface="Calibri" pitchFamily="34" charset="0"/>
              </a:rPr>
              <a:t>For an empty queue rear must be initialised to rear-1, </a:t>
            </a:r>
          </a:p>
          <a:p>
            <a:pPr>
              <a:spcBef>
                <a:spcPct val="50000"/>
              </a:spcBef>
            </a:pPr>
            <a:r>
              <a:rPr lang="en-GB">
                <a:latin typeface="Calibri" pitchFamily="34" charset="0"/>
              </a:rPr>
              <a:t>Front=-1,rear=-1 and size=0</a:t>
            </a:r>
          </a:p>
        </p:txBody>
      </p:sp>
      <p:sp>
        <p:nvSpPr>
          <p:cNvPr id="14" name="TextBox 1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nodePh="1">
                                  <p:stCondLst>
                                    <p:cond delay="0"/>
                                  </p:stCondLst>
                                  <p:endCondLst>
                                    <p:cond evt="begin" delay="0">
                                      <p:tn val="5"/>
                                    </p:cond>
                                  </p:endCondLst>
                                  <p:childTnLst>
                                    <p:set>
                                      <p:cBhvr>
                                        <p:cTn id="6" dur="1" fill="hold">
                                          <p:stCondLst>
                                            <p:cond delay="0"/>
                                          </p:stCondLst>
                                        </p:cTn>
                                        <p:tgtEl>
                                          <p:spTgt spid="7179"/>
                                        </p:tgtEl>
                                        <p:attrNameLst>
                                          <p:attrName>style.visibility</p:attrName>
                                        </p:attrNameLst>
                                      </p:cBhvr>
                                      <p:to>
                                        <p:strVal val="visible"/>
                                      </p:to>
                                    </p:set>
                                    <p:anim calcmode="lin" valueType="num">
                                      <p:cBhvr additive="base">
                                        <p:cTn id="7" dur="500" fill="hold"/>
                                        <p:tgtEl>
                                          <p:spTgt spid="7179"/>
                                        </p:tgtEl>
                                        <p:attrNameLst>
                                          <p:attrName>ppt_x</p:attrName>
                                        </p:attrNameLst>
                                      </p:cBhvr>
                                      <p:tavLst>
                                        <p:tav tm="0">
                                          <p:val>
                                            <p:strVal val="0-#ppt_w/2"/>
                                          </p:val>
                                        </p:tav>
                                        <p:tav tm="100000">
                                          <p:val>
                                            <p:strVal val="#ppt_x"/>
                                          </p:val>
                                        </p:tav>
                                      </p:tavLst>
                                    </p:anim>
                                    <p:anim calcmode="lin" valueType="num">
                                      <p:cBhvr additive="base">
                                        <p:cTn id="8" dur="500" fill="hold"/>
                                        <p:tgtEl>
                                          <p:spTgt spid="7179"/>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180"/>
                                        </p:tgtEl>
                                        <p:attrNameLst>
                                          <p:attrName>style.visibility</p:attrName>
                                        </p:attrNameLst>
                                      </p:cBhvr>
                                      <p:to>
                                        <p:strVal val="visible"/>
                                      </p:to>
                                    </p:set>
                                    <p:anim calcmode="lin" valueType="num">
                                      <p:cBhvr additive="base">
                                        <p:cTn id="13" dur="500" fill="hold"/>
                                        <p:tgtEl>
                                          <p:spTgt spid="7180"/>
                                        </p:tgtEl>
                                        <p:attrNameLst>
                                          <p:attrName>ppt_x</p:attrName>
                                        </p:attrNameLst>
                                      </p:cBhvr>
                                      <p:tavLst>
                                        <p:tav tm="0">
                                          <p:val>
                                            <p:strVal val="0-#ppt_w/2"/>
                                          </p:val>
                                        </p:tav>
                                        <p:tav tm="100000">
                                          <p:val>
                                            <p:strVal val="#ppt_x"/>
                                          </p:val>
                                        </p:tav>
                                      </p:tavLst>
                                    </p:anim>
                                    <p:anim calcmode="lin" valueType="num">
                                      <p:cBhvr additive="base">
                                        <p:cTn id="14" dur="500" fill="hold"/>
                                        <p:tgtEl>
                                          <p:spTgt spid="7180"/>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9" grpId="0" autoUpdateAnimBg="0"/>
      <p:bldP spid="7180"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1371600" y="0"/>
            <a:ext cx="7772400" cy="1143000"/>
          </a:xfrm>
        </p:spPr>
        <p:txBody>
          <a:bodyPr>
            <a:normAutofit/>
          </a:bodyPr>
          <a:lstStyle/>
          <a:p>
            <a:pPr eaLnBrk="1" fontAlgn="auto" hangingPunct="1">
              <a:spcAft>
                <a:spcPts val="0"/>
              </a:spcAft>
              <a:defRPr/>
            </a:pPr>
            <a:r>
              <a:rPr lang="en-GB" dirty="0" smtClean="0"/>
              <a:t>Array implementation of queues</a:t>
            </a:r>
          </a:p>
        </p:txBody>
      </p:sp>
      <p:sp>
        <p:nvSpPr>
          <p:cNvPr id="12291" name="Rectangle 3"/>
          <p:cNvSpPr>
            <a:spLocks noChangeArrowheads="1"/>
          </p:cNvSpPr>
          <p:nvPr/>
        </p:nvSpPr>
        <p:spPr bwMode="auto">
          <a:xfrm>
            <a:off x="1219200" y="1981200"/>
            <a:ext cx="6477000" cy="838200"/>
          </a:xfrm>
          <a:prstGeom prst="rect">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12292" name="Line 4"/>
          <p:cNvSpPr>
            <a:spLocks noChangeShapeType="1"/>
          </p:cNvSpPr>
          <p:nvPr/>
        </p:nvSpPr>
        <p:spPr bwMode="auto">
          <a:xfrm>
            <a:off x="2057400" y="1981200"/>
            <a:ext cx="0" cy="838200"/>
          </a:xfrm>
          <a:prstGeom prst="line">
            <a:avLst/>
          </a:prstGeom>
          <a:noFill/>
          <a:ln w="9525">
            <a:solidFill>
              <a:schemeClr val="tx1"/>
            </a:solidFill>
            <a:round/>
            <a:headEnd/>
            <a:tailEnd/>
          </a:ln>
        </p:spPr>
        <p:txBody>
          <a:bodyPr/>
          <a:lstStyle/>
          <a:p>
            <a:endParaRPr lang="en-US"/>
          </a:p>
        </p:txBody>
      </p:sp>
      <p:sp>
        <p:nvSpPr>
          <p:cNvPr id="12293" name="Line 5"/>
          <p:cNvSpPr>
            <a:spLocks noChangeShapeType="1"/>
          </p:cNvSpPr>
          <p:nvPr/>
        </p:nvSpPr>
        <p:spPr bwMode="auto">
          <a:xfrm>
            <a:off x="2895600" y="1981200"/>
            <a:ext cx="0" cy="838200"/>
          </a:xfrm>
          <a:prstGeom prst="line">
            <a:avLst/>
          </a:prstGeom>
          <a:noFill/>
          <a:ln w="9525">
            <a:solidFill>
              <a:schemeClr val="tx1"/>
            </a:solidFill>
            <a:round/>
            <a:headEnd/>
            <a:tailEnd/>
          </a:ln>
        </p:spPr>
        <p:txBody>
          <a:bodyPr/>
          <a:lstStyle/>
          <a:p>
            <a:endParaRPr lang="en-US"/>
          </a:p>
        </p:txBody>
      </p:sp>
      <p:sp>
        <p:nvSpPr>
          <p:cNvPr id="12294" name="Line 6"/>
          <p:cNvSpPr>
            <a:spLocks noChangeShapeType="1"/>
          </p:cNvSpPr>
          <p:nvPr/>
        </p:nvSpPr>
        <p:spPr bwMode="auto">
          <a:xfrm>
            <a:off x="3657600" y="1981200"/>
            <a:ext cx="0" cy="838200"/>
          </a:xfrm>
          <a:prstGeom prst="line">
            <a:avLst/>
          </a:prstGeom>
          <a:noFill/>
          <a:ln w="9525">
            <a:solidFill>
              <a:schemeClr val="tx1"/>
            </a:solidFill>
            <a:round/>
            <a:headEnd/>
            <a:tailEnd/>
          </a:ln>
        </p:spPr>
        <p:txBody>
          <a:bodyPr/>
          <a:lstStyle/>
          <a:p>
            <a:endParaRPr lang="en-US"/>
          </a:p>
        </p:txBody>
      </p:sp>
      <p:sp>
        <p:nvSpPr>
          <p:cNvPr id="12295" name="Line 7"/>
          <p:cNvSpPr>
            <a:spLocks noChangeShapeType="1"/>
          </p:cNvSpPr>
          <p:nvPr/>
        </p:nvSpPr>
        <p:spPr bwMode="auto">
          <a:xfrm>
            <a:off x="4419600" y="1981200"/>
            <a:ext cx="0" cy="838200"/>
          </a:xfrm>
          <a:prstGeom prst="line">
            <a:avLst/>
          </a:prstGeom>
          <a:noFill/>
          <a:ln w="9525">
            <a:solidFill>
              <a:schemeClr val="tx1"/>
            </a:solidFill>
            <a:round/>
            <a:headEnd/>
            <a:tailEnd/>
          </a:ln>
        </p:spPr>
        <p:txBody>
          <a:bodyPr/>
          <a:lstStyle/>
          <a:p>
            <a:endParaRPr lang="en-US"/>
          </a:p>
        </p:txBody>
      </p:sp>
      <p:sp>
        <p:nvSpPr>
          <p:cNvPr id="12296" name="Line 8"/>
          <p:cNvSpPr>
            <a:spLocks noChangeShapeType="1"/>
          </p:cNvSpPr>
          <p:nvPr/>
        </p:nvSpPr>
        <p:spPr bwMode="auto">
          <a:xfrm>
            <a:off x="5105400" y="1981200"/>
            <a:ext cx="0" cy="838200"/>
          </a:xfrm>
          <a:prstGeom prst="line">
            <a:avLst/>
          </a:prstGeom>
          <a:noFill/>
          <a:ln w="9525">
            <a:solidFill>
              <a:schemeClr val="tx1"/>
            </a:solidFill>
            <a:round/>
            <a:headEnd/>
            <a:tailEnd/>
          </a:ln>
        </p:spPr>
        <p:txBody>
          <a:bodyPr/>
          <a:lstStyle/>
          <a:p>
            <a:endParaRPr lang="en-US"/>
          </a:p>
        </p:txBody>
      </p:sp>
      <p:sp>
        <p:nvSpPr>
          <p:cNvPr id="12297" name="Line 9"/>
          <p:cNvSpPr>
            <a:spLocks noChangeShapeType="1"/>
          </p:cNvSpPr>
          <p:nvPr/>
        </p:nvSpPr>
        <p:spPr bwMode="auto">
          <a:xfrm>
            <a:off x="5791200" y="1981200"/>
            <a:ext cx="0" cy="838200"/>
          </a:xfrm>
          <a:prstGeom prst="line">
            <a:avLst/>
          </a:prstGeom>
          <a:noFill/>
          <a:ln w="9525">
            <a:solidFill>
              <a:schemeClr val="tx1"/>
            </a:solidFill>
            <a:round/>
            <a:headEnd/>
            <a:tailEnd/>
          </a:ln>
        </p:spPr>
        <p:txBody>
          <a:bodyPr/>
          <a:lstStyle/>
          <a:p>
            <a:endParaRPr lang="en-US"/>
          </a:p>
        </p:txBody>
      </p:sp>
      <p:sp>
        <p:nvSpPr>
          <p:cNvPr id="12298" name="Line 10"/>
          <p:cNvSpPr>
            <a:spLocks noChangeShapeType="1"/>
          </p:cNvSpPr>
          <p:nvPr/>
        </p:nvSpPr>
        <p:spPr bwMode="auto">
          <a:xfrm>
            <a:off x="6477000" y="1981200"/>
            <a:ext cx="0" cy="838200"/>
          </a:xfrm>
          <a:prstGeom prst="line">
            <a:avLst/>
          </a:prstGeom>
          <a:noFill/>
          <a:ln w="9525">
            <a:solidFill>
              <a:schemeClr val="tx1"/>
            </a:solidFill>
            <a:round/>
            <a:headEnd/>
            <a:tailEnd/>
          </a:ln>
        </p:spPr>
        <p:txBody>
          <a:bodyPr/>
          <a:lstStyle/>
          <a:p>
            <a:endParaRPr lang="en-US"/>
          </a:p>
        </p:txBody>
      </p:sp>
      <p:sp>
        <p:nvSpPr>
          <p:cNvPr id="12299" name="Line 11"/>
          <p:cNvSpPr>
            <a:spLocks noChangeShapeType="1"/>
          </p:cNvSpPr>
          <p:nvPr/>
        </p:nvSpPr>
        <p:spPr bwMode="auto">
          <a:xfrm>
            <a:off x="7086600" y="1981200"/>
            <a:ext cx="0" cy="838200"/>
          </a:xfrm>
          <a:prstGeom prst="line">
            <a:avLst/>
          </a:prstGeom>
          <a:noFill/>
          <a:ln w="9525">
            <a:solidFill>
              <a:schemeClr val="tx1"/>
            </a:solidFill>
            <a:round/>
            <a:headEnd/>
            <a:tailEnd/>
          </a:ln>
        </p:spPr>
        <p:txBody>
          <a:bodyPr/>
          <a:lstStyle/>
          <a:p>
            <a:endParaRPr lang="en-US"/>
          </a:p>
        </p:txBody>
      </p:sp>
      <p:sp>
        <p:nvSpPr>
          <p:cNvPr id="12300" name="Text Box 12"/>
          <p:cNvSpPr txBox="1">
            <a:spLocks noChangeArrowheads="1"/>
          </p:cNvSpPr>
          <p:nvPr/>
        </p:nvSpPr>
        <p:spPr bwMode="auto">
          <a:xfrm>
            <a:off x="990600" y="1066800"/>
            <a:ext cx="838200" cy="519113"/>
          </a:xfrm>
          <a:prstGeom prst="rect">
            <a:avLst/>
          </a:prstGeom>
          <a:noFill/>
          <a:ln w="9525">
            <a:noFill/>
            <a:miter lim="800000"/>
            <a:headEnd/>
            <a:tailEnd/>
          </a:ln>
        </p:spPr>
        <p:txBody>
          <a:bodyPr>
            <a:spAutoFit/>
          </a:bodyPr>
          <a:lstStyle/>
          <a:p>
            <a:pPr>
              <a:spcBef>
                <a:spcPct val="50000"/>
              </a:spcBef>
            </a:pPr>
            <a:r>
              <a:rPr lang="en-GB" sz="2800" b="1" dirty="0" err="1" smtClean="0">
                <a:latin typeface="Calibri" pitchFamily="34" charset="0"/>
              </a:rPr>
              <a:t>E.g</a:t>
            </a:r>
            <a:r>
              <a:rPr lang="en-GB" sz="2800" b="1" dirty="0">
                <a:latin typeface="Calibri" pitchFamily="34" charset="0"/>
              </a:rPr>
              <a:t>:</a:t>
            </a:r>
          </a:p>
        </p:txBody>
      </p:sp>
      <p:sp>
        <p:nvSpPr>
          <p:cNvPr id="12301" name="Text Box 13"/>
          <p:cNvSpPr txBox="1">
            <a:spLocks noChangeArrowheads="1"/>
          </p:cNvSpPr>
          <p:nvPr/>
        </p:nvSpPr>
        <p:spPr bwMode="auto">
          <a:xfrm>
            <a:off x="1295400" y="30480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Size=0,front=-1,rear=-1</a:t>
            </a:r>
          </a:p>
        </p:txBody>
      </p:sp>
      <p:sp>
        <p:nvSpPr>
          <p:cNvPr id="12302" name="Rectangle 14"/>
          <p:cNvSpPr>
            <a:spLocks noChangeArrowheads="1"/>
          </p:cNvSpPr>
          <p:nvPr/>
        </p:nvSpPr>
        <p:spPr bwMode="auto">
          <a:xfrm>
            <a:off x="1447800" y="4876800"/>
            <a:ext cx="6477000" cy="838200"/>
          </a:xfrm>
          <a:prstGeom prst="rect">
            <a:avLst/>
          </a:prstGeom>
          <a:solidFill>
            <a:schemeClr val="bg1"/>
          </a:solidFill>
          <a:ln w="9525">
            <a:solidFill>
              <a:schemeClr val="tx1"/>
            </a:solidFill>
            <a:miter lim="800000"/>
            <a:headEnd/>
            <a:tailEnd/>
          </a:ln>
        </p:spPr>
        <p:txBody>
          <a:bodyPr wrap="none" anchor="ctr"/>
          <a:lstStyle/>
          <a:p>
            <a:endParaRPr lang="en-US">
              <a:latin typeface="Calibri" pitchFamily="34" charset="0"/>
            </a:endParaRPr>
          </a:p>
        </p:txBody>
      </p:sp>
      <p:sp>
        <p:nvSpPr>
          <p:cNvPr id="12303" name="Line 15"/>
          <p:cNvSpPr>
            <a:spLocks noChangeShapeType="1"/>
          </p:cNvSpPr>
          <p:nvPr/>
        </p:nvSpPr>
        <p:spPr bwMode="auto">
          <a:xfrm>
            <a:off x="3048000" y="4876800"/>
            <a:ext cx="0" cy="838200"/>
          </a:xfrm>
          <a:prstGeom prst="line">
            <a:avLst/>
          </a:prstGeom>
          <a:noFill/>
          <a:ln w="9525">
            <a:solidFill>
              <a:schemeClr val="tx1"/>
            </a:solidFill>
            <a:round/>
            <a:headEnd/>
            <a:tailEnd/>
          </a:ln>
        </p:spPr>
        <p:txBody>
          <a:bodyPr/>
          <a:lstStyle/>
          <a:p>
            <a:endParaRPr lang="en-US"/>
          </a:p>
        </p:txBody>
      </p:sp>
      <p:sp>
        <p:nvSpPr>
          <p:cNvPr id="12304" name="Line 16"/>
          <p:cNvSpPr>
            <a:spLocks noChangeShapeType="1"/>
          </p:cNvSpPr>
          <p:nvPr/>
        </p:nvSpPr>
        <p:spPr bwMode="auto">
          <a:xfrm>
            <a:off x="3810000" y="4876800"/>
            <a:ext cx="0" cy="838200"/>
          </a:xfrm>
          <a:prstGeom prst="line">
            <a:avLst/>
          </a:prstGeom>
          <a:noFill/>
          <a:ln w="9525">
            <a:solidFill>
              <a:schemeClr val="tx1"/>
            </a:solidFill>
            <a:round/>
            <a:headEnd/>
            <a:tailEnd/>
          </a:ln>
        </p:spPr>
        <p:txBody>
          <a:bodyPr/>
          <a:lstStyle/>
          <a:p>
            <a:endParaRPr lang="en-US"/>
          </a:p>
        </p:txBody>
      </p:sp>
      <p:sp>
        <p:nvSpPr>
          <p:cNvPr id="12306" name="Line 18"/>
          <p:cNvSpPr>
            <a:spLocks noChangeShapeType="1"/>
          </p:cNvSpPr>
          <p:nvPr/>
        </p:nvSpPr>
        <p:spPr bwMode="auto">
          <a:xfrm>
            <a:off x="4572000" y="4876800"/>
            <a:ext cx="0" cy="838200"/>
          </a:xfrm>
          <a:prstGeom prst="line">
            <a:avLst/>
          </a:prstGeom>
          <a:noFill/>
          <a:ln w="9525">
            <a:solidFill>
              <a:schemeClr val="tx1"/>
            </a:solidFill>
            <a:round/>
            <a:headEnd/>
            <a:tailEnd/>
          </a:ln>
        </p:spPr>
        <p:txBody>
          <a:bodyPr/>
          <a:lstStyle/>
          <a:p>
            <a:endParaRPr lang="en-US"/>
          </a:p>
        </p:txBody>
      </p:sp>
      <p:sp>
        <p:nvSpPr>
          <p:cNvPr id="12307" name="Line 19"/>
          <p:cNvSpPr>
            <a:spLocks noChangeShapeType="1"/>
          </p:cNvSpPr>
          <p:nvPr/>
        </p:nvSpPr>
        <p:spPr bwMode="auto">
          <a:xfrm>
            <a:off x="5257800" y="4876800"/>
            <a:ext cx="0" cy="838200"/>
          </a:xfrm>
          <a:prstGeom prst="line">
            <a:avLst/>
          </a:prstGeom>
          <a:noFill/>
          <a:ln w="9525">
            <a:solidFill>
              <a:schemeClr val="tx1"/>
            </a:solidFill>
            <a:round/>
            <a:headEnd/>
            <a:tailEnd/>
          </a:ln>
        </p:spPr>
        <p:txBody>
          <a:bodyPr/>
          <a:lstStyle/>
          <a:p>
            <a:endParaRPr lang="en-US"/>
          </a:p>
        </p:txBody>
      </p:sp>
      <p:sp>
        <p:nvSpPr>
          <p:cNvPr id="12308" name="Line 20"/>
          <p:cNvSpPr>
            <a:spLocks noChangeShapeType="1"/>
          </p:cNvSpPr>
          <p:nvPr/>
        </p:nvSpPr>
        <p:spPr bwMode="auto">
          <a:xfrm>
            <a:off x="5943600" y="4876800"/>
            <a:ext cx="0" cy="838200"/>
          </a:xfrm>
          <a:prstGeom prst="line">
            <a:avLst/>
          </a:prstGeom>
          <a:noFill/>
          <a:ln w="9525">
            <a:solidFill>
              <a:schemeClr val="tx1"/>
            </a:solidFill>
            <a:round/>
            <a:headEnd/>
            <a:tailEnd/>
          </a:ln>
        </p:spPr>
        <p:txBody>
          <a:bodyPr/>
          <a:lstStyle/>
          <a:p>
            <a:endParaRPr lang="en-US"/>
          </a:p>
        </p:txBody>
      </p:sp>
      <p:sp>
        <p:nvSpPr>
          <p:cNvPr id="12309" name="Line 21"/>
          <p:cNvSpPr>
            <a:spLocks noChangeShapeType="1"/>
          </p:cNvSpPr>
          <p:nvPr/>
        </p:nvSpPr>
        <p:spPr bwMode="auto">
          <a:xfrm>
            <a:off x="6629400" y="4876800"/>
            <a:ext cx="0" cy="838200"/>
          </a:xfrm>
          <a:prstGeom prst="line">
            <a:avLst/>
          </a:prstGeom>
          <a:noFill/>
          <a:ln w="9525">
            <a:solidFill>
              <a:schemeClr val="tx1"/>
            </a:solidFill>
            <a:round/>
            <a:headEnd/>
            <a:tailEnd/>
          </a:ln>
        </p:spPr>
        <p:txBody>
          <a:bodyPr/>
          <a:lstStyle/>
          <a:p>
            <a:endParaRPr lang="en-US"/>
          </a:p>
        </p:txBody>
      </p:sp>
      <p:sp>
        <p:nvSpPr>
          <p:cNvPr id="12310" name="Line 22"/>
          <p:cNvSpPr>
            <a:spLocks noChangeShapeType="1"/>
          </p:cNvSpPr>
          <p:nvPr/>
        </p:nvSpPr>
        <p:spPr bwMode="auto">
          <a:xfrm>
            <a:off x="7239000" y="4876800"/>
            <a:ext cx="0" cy="838200"/>
          </a:xfrm>
          <a:prstGeom prst="line">
            <a:avLst/>
          </a:prstGeom>
          <a:noFill/>
          <a:ln w="9525">
            <a:solidFill>
              <a:schemeClr val="tx1"/>
            </a:solidFill>
            <a:round/>
            <a:headEnd/>
            <a:tailEnd/>
          </a:ln>
        </p:spPr>
        <p:txBody>
          <a:bodyPr/>
          <a:lstStyle/>
          <a:p>
            <a:endParaRPr lang="en-US"/>
          </a:p>
        </p:txBody>
      </p:sp>
      <p:sp>
        <p:nvSpPr>
          <p:cNvPr id="12311" name="Text Box 23"/>
          <p:cNvSpPr txBox="1">
            <a:spLocks noChangeArrowheads="1"/>
          </p:cNvSpPr>
          <p:nvPr/>
        </p:nvSpPr>
        <p:spPr bwMode="auto">
          <a:xfrm>
            <a:off x="1524000" y="5867400"/>
            <a:ext cx="3886200" cy="519113"/>
          </a:xfrm>
          <a:prstGeom prst="rect">
            <a:avLst/>
          </a:prstGeom>
          <a:noFill/>
          <a:ln w="9525">
            <a:noFill/>
            <a:miter lim="800000"/>
            <a:headEnd/>
            <a:tailEnd/>
          </a:ln>
        </p:spPr>
        <p:txBody>
          <a:bodyPr>
            <a:spAutoFit/>
          </a:bodyPr>
          <a:lstStyle/>
          <a:p>
            <a:pPr>
              <a:spcBef>
                <a:spcPct val="50000"/>
              </a:spcBef>
            </a:pPr>
            <a:r>
              <a:rPr lang="en-GB" sz="2800" b="1" dirty="0">
                <a:latin typeface="Calibri" pitchFamily="34" charset="0"/>
              </a:rPr>
              <a:t>Size=1,front=-1,rear=0</a:t>
            </a:r>
          </a:p>
        </p:txBody>
      </p:sp>
      <p:sp>
        <p:nvSpPr>
          <p:cNvPr id="12312" name="Text Box 24"/>
          <p:cNvSpPr txBox="1">
            <a:spLocks noChangeArrowheads="1"/>
          </p:cNvSpPr>
          <p:nvPr/>
        </p:nvSpPr>
        <p:spPr bwMode="auto">
          <a:xfrm>
            <a:off x="1143000" y="3581400"/>
            <a:ext cx="2133600" cy="519113"/>
          </a:xfrm>
          <a:prstGeom prst="rect">
            <a:avLst/>
          </a:prstGeom>
          <a:noFill/>
          <a:ln w="9525">
            <a:noFill/>
            <a:miter lim="800000"/>
            <a:headEnd/>
            <a:tailEnd/>
          </a:ln>
        </p:spPr>
        <p:txBody>
          <a:bodyPr>
            <a:spAutoFit/>
          </a:bodyPr>
          <a:lstStyle/>
          <a:p>
            <a:pPr>
              <a:spcBef>
                <a:spcPct val="50000"/>
              </a:spcBef>
            </a:pPr>
            <a:r>
              <a:rPr lang="en-GB" sz="2800" b="1" u="sng" dirty="0" err="1">
                <a:latin typeface="Calibri" pitchFamily="34" charset="0"/>
              </a:rPr>
              <a:t>Enqueue</a:t>
            </a:r>
            <a:r>
              <a:rPr lang="en-GB" sz="2800" b="1" u="sng" dirty="0">
                <a:latin typeface="Calibri" pitchFamily="34" charset="0"/>
              </a:rPr>
              <a:t>(A)</a:t>
            </a:r>
          </a:p>
        </p:txBody>
      </p:sp>
      <p:sp>
        <p:nvSpPr>
          <p:cNvPr id="12313" name="Rectangle 25"/>
          <p:cNvSpPr>
            <a:spLocks noChangeArrowheads="1"/>
          </p:cNvSpPr>
          <p:nvPr/>
        </p:nvSpPr>
        <p:spPr bwMode="auto">
          <a:xfrm>
            <a:off x="1447800" y="4876800"/>
            <a:ext cx="8382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a:latin typeface="Calibri" pitchFamily="34" charset="0"/>
              </a:rPr>
              <a:t>A</a:t>
            </a:r>
          </a:p>
        </p:txBody>
      </p:sp>
      <p:sp>
        <p:nvSpPr>
          <p:cNvPr id="25" name="TextBox 24"/>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371600" y="-228600"/>
            <a:ext cx="7772400" cy="1143000"/>
          </a:xfrm>
        </p:spPr>
        <p:txBody>
          <a:bodyPr/>
          <a:lstStyle/>
          <a:p>
            <a:r>
              <a:rPr lang="en-GB" dirty="0" smtClean="0"/>
              <a:t>Stacks (Cont.)</a:t>
            </a:r>
            <a:endParaRPr lang="en-GB" dirty="0"/>
          </a:p>
        </p:txBody>
      </p:sp>
      <p:sp>
        <p:nvSpPr>
          <p:cNvPr id="6147" name="Rectangle 3"/>
          <p:cNvSpPr>
            <a:spLocks noGrp="1" noChangeArrowheads="1"/>
          </p:cNvSpPr>
          <p:nvPr>
            <p:ph idx="1"/>
          </p:nvPr>
        </p:nvSpPr>
        <p:spPr>
          <a:xfrm>
            <a:off x="1066800" y="838200"/>
            <a:ext cx="7772400" cy="5791200"/>
          </a:xfrm>
        </p:spPr>
        <p:txBody>
          <a:bodyPr/>
          <a:lstStyle/>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A stack is a linear data structure which can be accessed only at one of its ends for storing and retrieving data.</a:t>
            </a:r>
          </a:p>
          <a:p>
            <a:pPr>
              <a:tabLst>
                <a:tab pos="454025" algn="l"/>
                <a:tab pos="911225" algn="l"/>
                <a:tab pos="1368425" algn="l"/>
                <a:tab pos="1825625" algn="l"/>
                <a:tab pos="2282825" algn="l"/>
                <a:tab pos="2740025" algn="l"/>
                <a:tab pos="3197225" algn="l"/>
                <a:tab pos="3654425" algn="l"/>
                <a:tab pos="4111625" algn="l"/>
                <a:tab pos="4568825" algn="l"/>
                <a:tab pos="5026025" algn="l"/>
                <a:tab pos="5483225" algn="l"/>
                <a:tab pos="5940425" algn="l"/>
                <a:tab pos="6397625" algn="l"/>
                <a:tab pos="6854825" algn="l"/>
                <a:tab pos="7312025" algn="l"/>
                <a:tab pos="7769225" algn="l"/>
                <a:tab pos="8226425" algn="l"/>
                <a:tab pos="8683625" algn="l"/>
                <a:tab pos="9140825" algn="l"/>
              </a:tabLst>
            </a:pPr>
            <a:r>
              <a:rPr lang="en-GB" sz="2800" dirty="0" smtClean="0"/>
              <a:t>There are two ways of implementing a stack Array (Static) and linked list (dynamic).</a:t>
            </a:r>
          </a:p>
          <a:p>
            <a:r>
              <a:rPr lang="en-GB" sz="2800" dirty="0" smtClean="0"/>
              <a:t>A </a:t>
            </a:r>
            <a:r>
              <a:rPr lang="en-GB" sz="2800" i="1" dirty="0"/>
              <a:t>stack</a:t>
            </a:r>
            <a:r>
              <a:rPr lang="en-GB" sz="2800" dirty="0"/>
              <a:t> is a special kind of list in which all insertions and deletions take place at one end, called the top. Therefore, it has another name ``pushdown list''.</a:t>
            </a:r>
          </a:p>
          <a:p>
            <a:r>
              <a:rPr lang="en-GB" sz="2800" dirty="0"/>
              <a:t>Its items are added and deleted on a last-in-first-out (</a:t>
            </a:r>
            <a:r>
              <a:rPr lang="en-GB" sz="2800" b="1" dirty="0"/>
              <a:t>LIFO</a:t>
            </a:r>
            <a:r>
              <a:rPr lang="en-GB" sz="2800" dirty="0"/>
              <a:t>) basis.</a:t>
            </a:r>
          </a:p>
          <a:p>
            <a:r>
              <a:rPr lang="en-GB" sz="2800" dirty="0" smtClean="0"/>
              <a:t>Items can be both pushed and popped using O(1) time. Therefore very quick.</a:t>
            </a:r>
            <a:endParaRPr lang="en-GB" sz="2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ChangeArrowheads="1"/>
          </p:cNvSpPr>
          <p:nvPr/>
        </p:nvSpPr>
        <p:spPr bwMode="auto">
          <a:xfrm>
            <a:off x="838200" y="1219200"/>
            <a:ext cx="6477000" cy="838200"/>
          </a:xfrm>
          <a:prstGeom prst="rect">
            <a:avLst/>
          </a:prstGeom>
          <a:solidFill>
            <a:schemeClr val="bg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3315" name="Line 3"/>
          <p:cNvSpPr>
            <a:spLocks noChangeShapeType="1"/>
          </p:cNvSpPr>
          <p:nvPr/>
        </p:nvSpPr>
        <p:spPr bwMode="auto">
          <a:xfrm>
            <a:off x="1676400" y="1219200"/>
            <a:ext cx="0" cy="838200"/>
          </a:xfrm>
          <a:prstGeom prst="line">
            <a:avLst/>
          </a:prstGeom>
          <a:noFill/>
          <a:ln w="9525">
            <a:solidFill>
              <a:schemeClr val="tx1"/>
            </a:solidFill>
            <a:round/>
            <a:headEnd/>
            <a:tailEnd/>
          </a:ln>
        </p:spPr>
        <p:txBody>
          <a:bodyPr/>
          <a:lstStyle/>
          <a:p>
            <a:endParaRPr lang="en-US"/>
          </a:p>
        </p:txBody>
      </p:sp>
      <p:sp>
        <p:nvSpPr>
          <p:cNvPr id="13316" name="Line 4"/>
          <p:cNvSpPr>
            <a:spLocks noChangeShapeType="1"/>
          </p:cNvSpPr>
          <p:nvPr/>
        </p:nvSpPr>
        <p:spPr bwMode="auto">
          <a:xfrm>
            <a:off x="2514600" y="1219200"/>
            <a:ext cx="0" cy="838200"/>
          </a:xfrm>
          <a:prstGeom prst="line">
            <a:avLst/>
          </a:prstGeom>
          <a:noFill/>
          <a:ln w="9525">
            <a:solidFill>
              <a:schemeClr val="tx1"/>
            </a:solidFill>
            <a:round/>
            <a:headEnd/>
            <a:tailEnd/>
          </a:ln>
        </p:spPr>
        <p:txBody>
          <a:bodyPr/>
          <a:lstStyle/>
          <a:p>
            <a:endParaRPr lang="en-US"/>
          </a:p>
        </p:txBody>
      </p:sp>
      <p:sp>
        <p:nvSpPr>
          <p:cNvPr id="13317" name="Line 5"/>
          <p:cNvSpPr>
            <a:spLocks noChangeShapeType="1"/>
          </p:cNvSpPr>
          <p:nvPr/>
        </p:nvSpPr>
        <p:spPr bwMode="auto">
          <a:xfrm>
            <a:off x="3276600" y="1219200"/>
            <a:ext cx="0" cy="838200"/>
          </a:xfrm>
          <a:prstGeom prst="line">
            <a:avLst/>
          </a:prstGeom>
          <a:noFill/>
          <a:ln w="9525">
            <a:solidFill>
              <a:schemeClr val="tx1"/>
            </a:solidFill>
            <a:round/>
            <a:headEnd/>
            <a:tailEnd/>
          </a:ln>
        </p:spPr>
        <p:txBody>
          <a:bodyPr/>
          <a:lstStyle/>
          <a:p>
            <a:endParaRPr lang="en-US"/>
          </a:p>
        </p:txBody>
      </p:sp>
      <p:sp>
        <p:nvSpPr>
          <p:cNvPr id="13318" name="Line 6"/>
          <p:cNvSpPr>
            <a:spLocks noChangeShapeType="1"/>
          </p:cNvSpPr>
          <p:nvPr/>
        </p:nvSpPr>
        <p:spPr bwMode="auto">
          <a:xfrm>
            <a:off x="4038600" y="1219200"/>
            <a:ext cx="0" cy="838200"/>
          </a:xfrm>
          <a:prstGeom prst="line">
            <a:avLst/>
          </a:prstGeom>
          <a:noFill/>
          <a:ln w="9525">
            <a:solidFill>
              <a:schemeClr val="tx1"/>
            </a:solidFill>
            <a:round/>
            <a:headEnd/>
            <a:tailEnd/>
          </a:ln>
        </p:spPr>
        <p:txBody>
          <a:bodyPr/>
          <a:lstStyle/>
          <a:p>
            <a:endParaRPr lang="en-US"/>
          </a:p>
        </p:txBody>
      </p:sp>
      <p:sp>
        <p:nvSpPr>
          <p:cNvPr id="13319" name="Line 7"/>
          <p:cNvSpPr>
            <a:spLocks noChangeShapeType="1"/>
          </p:cNvSpPr>
          <p:nvPr/>
        </p:nvSpPr>
        <p:spPr bwMode="auto">
          <a:xfrm>
            <a:off x="4724400" y="1219200"/>
            <a:ext cx="0" cy="838200"/>
          </a:xfrm>
          <a:prstGeom prst="line">
            <a:avLst/>
          </a:prstGeom>
          <a:noFill/>
          <a:ln w="9525">
            <a:solidFill>
              <a:schemeClr val="tx1"/>
            </a:solidFill>
            <a:round/>
            <a:headEnd/>
            <a:tailEnd/>
          </a:ln>
        </p:spPr>
        <p:txBody>
          <a:bodyPr/>
          <a:lstStyle/>
          <a:p>
            <a:endParaRPr lang="en-US"/>
          </a:p>
        </p:txBody>
      </p:sp>
      <p:sp>
        <p:nvSpPr>
          <p:cNvPr id="13320" name="Line 8"/>
          <p:cNvSpPr>
            <a:spLocks noChangeShapeType="1"/>
          </p:cNvSpPr>
          <p:nvPr/>
        </p:nvSpPr>
        <p:spPr bwMode="auto">
          <a:xfrm>
            <a:off x="5410200" y="1219200"/>
            <a:ext cx="0" cy="838200"/>
          </a:xfrm>
          <a:prstGeom prst="line">
            <a:avLst/>
          </a:prstGeom>
          <a:noFill/>
          <a:ln w="9525">
            <a:solidFill>
              <a:schemeClr val="tx1"/>
            </a:solidFill>
            <a:round/>
            <a:headEnd/>
            <a:tailEnd/>
          </a:ln>
        </p:spPr>
        <p:txBody>
          <a:bodyPr/>
          <a:lstStyle/>
          <a:p>
            <a:endParaRPr lang="en-US"/>
          </a:p>
        </p:txBody>
      </p:sp>
      <p:sp>
        <p:nvSpPr>
          <p:cNvPr id="13321" name="Line 9"/>
          <p:cNvSpPr>
            <a:spLocks noChangeShapeType="1"/>
          </p:cNvSpPr>
          <p:nvPr/>
        </p:nvSpPr>
        <p:spPr bwMode="auto">
          <a:xfrm>
            <a:off x="6096000" y="1219200"/>
            <a:ext cx="0" cy="838200"/>
          </a:xfrm>
          <a:prstGeom prst="line">
            <a:avLst/>
          </a:prstGeom>
          <a:noFill/>
          <a:ln w="9525">
            <a:solidFill>
              <a:schemeClr val="tx1"/>
            </a:solidFill>
            <a:round/>
            <a:headEnd/>
            <a:tailEnd/>
          </a:ln>
        </p:spPr>
        <p:txBody>
          <a:bodyPr/>
          <a:lstStyle/>
          <a:p>
            <a:endParaRPr lang="en-US"/>
          </a:p>
        </p:txBody>
      </p:sp>
      <p:sp>
        <p:nvSpPr>
          <p:cNvPr id="13322" name="Line 10"/>
          <p:cNvSpPr>
            <a:spLocks noChangeShapeType="1"/>
          </p:cNvSpPr>
          <p:nvPr/>
        </p:nvSpPr>
        <p:spPr bwMode="auto">
          <a:xfrm>
            <a:off x="6705600" y="1219200"/>
            <a:ext cx="0" cy="838200"/>
          </a:xfrm>
          <a:prstGeom prst="line">
            <a:avLst/>
          </a:prstGeom>
          <a:noFill/>
          <a:ln w="9525">
            <a:solidFill>
              <a:schemeClr val="tx1"/>
            </a:solidFill>
            <a:round/>
            <a:headEnd/>
            <a:tailEnd/>
          </a:ln>
        </p:spPr>
        <p:txBody>
          <a:bodyPr/>
          <a:lstStyle/>
          <a:p>
            <a:endParaRPr lang="en-US"/>
          </a:p>
        </p:txBody>
      </p:sp>
      <p:sp>
        <p:nvSpPr>
          <p:cNvPr id="13323" name="Text Box 11"/>
          <p:cNvSpPr txBox="1">
            <a:spLocks noChangeArrowheads="1"/>
          </p:cNvSpPr>
          <p:nvPr/>
        </p:nvSpPr>
        <p:spPr bwMode="auto">
          <a:xfrm>
            <a:off x="914400" y="22860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Size=2,front=-1,rear=1</a:t>
            </a:r>
          </a:p>
        </p:txBody>
      </p:sp>
      <p:sp>
        <p:nvSpPr>
          <p:cNvPr id="13324" name="Rectangle 12"/>
          <p:cNvSpPr>
            <a:spLocks noChangeArrowheads="1"/>
          </p:cNvSpPr>
          <p:nvPr/>
        </p:nvSpPr>
        <p:spPr bwMode="auto">
          <a:xfrm>
            <a:off x="838200" y="1219200"/>
            <a:ext cx="8382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a:latin typeface="Calibri" pitchFamily="34" charset="0"/>
              </a:rPr>
              <a:t>A</a:t>
            </a:r>
          </a:p>
        </p:txBody>
      </p:sp>
      <p:sp>
        <p:nvSpPr>
          <p:cNvPr id="13325" name="Text Box 13"/>
          <p:cNvSpPr txBox="1">
            <a:spLocks noChangeArrowheads="1"/>
          </p:cNvSpPr>
          <p:nvPr/>
        </p:nvSpPr>
        <p:spPr bwMode="auto">
          <a:xfrm>
            <a:off x="990600" y="381000"/>
            <a:ext cx="2667000" cy="519113"/>
          </a:xfrm>
          <a:prstGeom prst="rect">
            <a:avLst/>
          </a:prstGeom>
          <a:noFill/>
          <a:ln w="9525">
            <a:noFill/>
            <a:miter lim="800000"/>
            <a:headEnd/>
            <a:tailEnd/>
          </a:ln>
        </p:spPr>
        <p:txBody>
          <a:bodyPr>
            <a:spAutoFit/>
          </a:bodyPr>
          <a:lstStyle/>
          <a:p>
            <a:pPr>
              <a:spcBef>
                <a:spcPct val="50000"/>
              </a:spcBef>
            </a:pPr>
            <a:r>
              <a:rPr lang="en-GB" sz="2800" b="1" u="sng" dirty="0" err="1">
                <a:latin typeface="Calibri" pitchFamily="34" charset="0"/>
              </a:rPr>
              <a:t>Enqueue</a:t>
            </a:r>
            <a:r>
              <a:rPr lang="en-GB" sz="2800" b="1" u="sng" dirty="0">
                <a:latin typeface="Calibri" pitchFamily="34" charset="0"/>
              </a:rPr>
              <a:t>(B)</a:t>
            </a:r>
            <a:endParaRPr lang="en-GB" dirty="0">
              <a:latin typeface="Calibri" pitchFamily="34" charset="0"/>
            </a:endParaRPr>
          </a:p>
        </p:txBody>
      </p:sp>
      <p:sp>
        <p:nvSpPr>
          <p:cNvPr id="13326" name="Text Box 14"/>
          <p:cNvSpPr txBox="1">
            <a:spLocks noChangeArrowheads="1"/>
          </p:cNvSpPr>
          <p:nvPr/>
        </p:nvSpPr>
        <p:spPr bwMode="auto">
          <a:xfrm>
            <a:off x="1676400" y="12192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3327" name="Rectangle 15"/>
          <p:cNvSpPr>
            <a:spLocks noChangeArrowheads="1"/>
          </p:cNvSpPr>
          <p:nvPr/>
        </p:nvSpPr>
        <p:spPr bwMode="auto">
          <a:xfrm>
            <a:off x="1676400" y="1219200"/>
            <a:ext cx="8382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a:latin typeface="Calibri" pitchFamily="34" charset="0"/>
              </a:rPr>
              <a:t>B</a:t>
            </a:r>
          </a:p>
        </p:txBody>
      </p:sp>
      <p:sp>
        <p:nvSpPr>
          <p:cNvPr id="13328" name="Rectangle 16"/>
          <p:cNvSpPr>
            <a:spLocks noChangeArrowheads="1"/>
          </p:cNvSpPr>
          <p:nvPr/>
        </p:nvSpPr>
        <p:spPr bwMode="auto">
          <a:xfrm>
            <a:off x="990600" y="4267200"/>
            <a:ext cx="6477000" cy="838200"/>
          </a:xfrm>
          <a:prstGeom prst="rect">
            <a:avLst/>
          </a:prstGeom>
          <a:solidFill>
            <a:schemeClr val="bg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3329" name="Line 17"/>
          <p:cNvSpPr>
            <a:spLocks noChangeShapeType="1"/>
          </p:cNvSpPr>
          <p:nvPr/>
        </p:nvSpPr>
        <p:spPr bwMode="auto">
          <a:xfrm>
            <a:off x="1828800" y="4267200"/>
            <a:ext cx="0" cy="838200"/>
          </a:xfrm>
          <a:prstGeom prst="line">
            <a:avLst/>
          </a:prstGeom>
          <a:noFill/>
          <a:ln w="9525">
            <a:solidFill>
              <a:schemeClr val="tx1"/>
            </a:solidFill>
            <a:round/>
            <a:headEnd/>
            <a:tailEnd/>
          </a:ln>
        </p:spPr>
        <p:txBody>
          <a:bodyPr/>
          <a:lstStyle/>
          <a:p>
            <a:endParaRPr lang="en-US"/>
          </a:p>
        </p:txBody>
      </p:sp>
      <p:sp>
        <p:nvSpPr>
          <p:cNvPr id="13330" name="Line 18"/>
          <p:cNvSpPr>
            <a:spLocks noChangeShapeType="1"/>
          </p:cNvSpPr>
          <p:nvPr/>
        </p:nvSpPr>
        <p:spPr bwMode="auto">
          <a:xfrm>
            <a:off x="2667000" y="4267200"/>
            <a:ext cx="0" cy="838200"/>
          </a:xfrm>
          <a:prstGeom prst="line">
            <a:avLst/>
          </a:prstGeom>
          <a:noFill/>
          <a:ln w="9525">
            <a:solidFill>
              <a:schemeClr val="tx1"/>
            </a:solidFill>
            <a:round/>
            <a:headEnd/>
            <a:tailEnd/>
          </a:ln>
        </p:spPr>
        <p:txBody>
          <a:bodyPr/>
          <a:lstStyle/>
          <a:p>
            <a:endParaRPr lang="en-US"/>
          </a:p>
        </p:txBody>
      </p:sp>
      <p:sp>
        <p:nvSpPr>
          <p:cNvPr id="13331" name="Line 19"/>
          <p:cNvSpPr>
            <a:spLocks noChangeShapeType="1"/>
          </p:cNvSpPr>
          <p:nvPr/>
        </p:nvSpPr>
        <p:spPr bwMode="auto">
          <a:xfrm>
            <a:off x="3429000" y="4267200"/>
            <a:ext cx="0" cy="838200"/>
          </a:xfrm>
          <a:prstGeom prst="line">
            <a:avLst/>
          </a:prstGeom>
          <a:noFill/>
          <a:ln w="9525">
            <a:solidFill>
              <a:schemeClr val="tx1"/>
            </a:solidFill>
            <a:round/>
            <a:headEnd/>
            <a:tailEnd/>
          </a:ln>
        </p:spPr>
        <p:txBody>
          <a:bodyPr/>
          <a:lstStyle/>
          <a:p>
            <a:endParaRPr lang="en-US"/>
          </a:p>
        </p:txBody>
      </p:sp>
      <p:sp>
        <p:nvSpPr>
          <p:cNvPr id="13332" name="Line 20"/>
          <p:cNvSpPr>
            <a:spLocks noChangeShapeType="1"/>
          </p:cNvSpPr>
          <p:nvPr/>
        </p:nvSpPr>
        <p:spPr bwMode="auto">
          <a:xfrm>
            <a:off x="4191000" y="4267200"/>
            <a:ext cx="0" cy="838200"/>
          </a:xfrm>
          <a:prstGeom prst="line">
            <a:avLst/>
          </a:prstGeom>
          <a:noFill/>
          <a:ln w="9525">
            <a:solidFill>
              <a:schemeClr val="tx1"/>
            </a:solidFill>
            <a:round/>
            <a:headEnd/>
            <a:tailEnd/>
          </a:ln>
        </p:spPr>
        <p:txBody>
          <a:bodyPr/>
          <a:lstStyle/>
          <a:p>
            <a:endParaRPr lang="en-US"/>
          </a:p>
        </p:txBody>
      </p:sp>
      <p:sp>
        <p:nvSpPr>
          <p:cNvPr id="13333" name="Line 21"/>
          <p:cNvSpPr>
            <a:spLocks noChangeShapeType="1"/>
          </p:cNvSpPr>
          <p:nvPr/>
        </p:nvSpPr>
        <p:spPr bwMode="auto">
          <a:xfrm>
            <a:off x="4876800" y="4267200"/>
            <a:ext cx="0" cy="838200"/>
          </a:xfrm>
          <a:prstGeom prst="line">
            <a:avLst/>
          </a:prstGeom>
          <a:noFill/>
          <a:ln w="9525">
            <a:solidFill>
              <a:schemeClr val="tx1"/>
            </a:solidFill>
            <a:round/>
            <a:headEnd/>
            <a:tailEnd/>
          </a:ln>
        </p:spPr>
        <p:txBody>
          <a:bodyPr/>
          <a:lstStyle/>
          <a:p>
            <a:endParaRPr lang="en-US"/>
          </a:p>
        </p:txBody>
      </p:sp>
      <p:sp>
        <p:nvSpPr>
          <p:cNvPr id="13334" name="Line 22"/>
          <p:cNvSpPr>
            <a:spLocks noChangeShapeType="1"/>
          </p:cNvSpPr>
          <p:nvPr/>
        </p:nvSpPr>
        <p:spPr bwMode="auto">
          <a:xfrm>
            <a:off x="5562600" y="4267200"/>
            <a:ext cx="0" cy="838200"/>
          </a:xfrm>
          <a:prstGeom prst="line">
            <a:avLst/>
          </a:prstGeom>
          <a:noFill/>
          <a:ln w="9525">
            <a:solidFill>
              <a:schemeClr val="tx1"/>
            </a:solidFill>
            <a:round/>
            <a:headEnd/>
            <a:tailEnd/>
          </a:ln>
        </p:spPr>
        <p:txBody>
          <a:bodyPr/>
          <a:lstStyle/>
          <a:p>
            <a:endParaRPr lang="en-US"/>
          </a:p>
        </p:txBody>
      </p:sp>
      <p:sp>
        <p:nvSpPr>
          <p:cNvPr id="13335" name="Line 23"/>
          <p:cNvSpPr>
            <a:spLocks noChangeShapeType="1"/>
          </p:cNvSpPr>
          <p:nvPr/>
        </p:nvSpPr>
        <p:spPr bwMode="auto">
          <a:xfrm>
            <a:off x="6248400" y="4267200"/>
            <a:ext cx="0" cy="838200"/>
          </a:xfrm>
          <a:prstGeom prst="line">
            <a:avLst/>
          </a:prstGeom>
          <a:noFill/>
          <a:ln w="9525">
            <a:solidFill>
              <a:schemeClr val="tx1"/>
            </a:solidFill>
            <a:round/>
            <a:headEnd/>
            <a:tailEnd/>
          </a:ln>
        </p:spPr>
        <p:txBody>
          <a:bodyPr/>
          <a:lstStyle/>
          <a:p>
            <a:endParaRPr lang="en-US"/>
          </a:p>
        </p:txBody>
      </p:sp>
      <p:sp>
        <p:nvSpPr>
          <p:cNvPr id="13336" name="Line 24"/>
          <p:cNvSpPr>
            <a:spLocks noChangeShapeType="1"/>
          </p:cNvSpPr>
          <p:nvPr/>
        </p:nvSpPr>
        <p:spPr bwMode="auto">
          <a:xfrm>
            <a:off x="6858000" y="4267200"/>
            <a:ext cx="0" cy="838200"/>
          </a:xfrm>
          <a:prstGeom prst="line">
            <a:avLst/>
          </a:prstGeom>
          <a:noFill/>
          <a:ln w="9525">
            <a:solidFill>
              <a:schemeClr val="tx1"/>
            </a:solidFill>
            <a:round/>
            <a:headEnd/>
            <a:tailEnd/>
          </a:ln>
        </p:spPr>
        <p:txBody>
          <a:bodyPr/>
          <a:lstStyle/>
          <a:p>
            <a:endParaRPr lang="en-US"/>
          </a:p>
        </p:txBody>
      </p:sp>
      <p:sp>
        <p:nvSpPr>
          <p:cNvPr id="13337" name="Text Box 25"/>
          <p:cNvSpPr txBox="1">
            <a:spLocks noChangeArrowheads="1"/>
          </p:cNvSpPr>
          <p:nvPr/>
        </p:nvSpPr>
        <p:spPr bwMode="auto">
          <a:xfrm>
            <a:off x="1066800" y="53340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Size=1,front=0,rear=1</a:t>
            </a:r>
          </a:p>
        </p:txBody>
      </p:sp>
      <p:sp>
        <p:nvSpPr>
          <p:cNvPr id="13338" name="Rectangle 26"/>
          <p:cNvSpPr>
            <a:spLocks noChangeArrowheads="1"/>
          </p:cNvSpPr>
          <p:nvPr/>
        </p:nvSpPr>
        <p:spPr bwMode="auto">
          <a:xfrm>
            <a:off x="990600" y="4267200"/>
            <a:ext cx="838200" cy="838200"/>
          </a:xfrm>
          <a:prstGeom prst="rect">
            <a:avLst/>
          </a:prstGeom>
          <a:solidFill>
            <a:schemeClr val="bg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3339" name="Text Box 27"/>
          <p:cNvSpPr txBox="1">
            <a:spLocks noChangeArrowheads="1"/>
          </p:cNvSpPr>
          <p:nvPr/>
        </p:nvSpPr>
        <p:spPr bwMode="auto">
          <a:xfrm>
            <a:off x="914400" y="3429000"/>
            <a:ext cx="2667000" cy="519113"/>
          </a:xfrm>
          <a:prstGeom prst="rect">
            <a:avLst/>
          </a:prstGeom>
          <a:noFill/>
          <a:ln w="9525">
            <a:noFill/>
            <a:miter lim="800000"/>
            <a:headEnd/>
            <a:tailEnd/>
          </a:ln>
        </p:spPr>
        <p:txBody>
          <a:bodyPr>
            <a:spAutoFit/>
          </a:bodyPr>
          <a:lstStyle/>
          <a:p>
            <a:pPr>
              <a:spcBef>
                <a:spcPct val="50000"/>
              </a:spcBef>
            </a:pPr>
            <a:r>
              <a:rPr lang="en-GB" sz="2800" b="1" u="sng">
                <a:latin typeface="Calibri" pitchFamily="34" charset="0"/>
              </a:rPr>
              <a:t>Dequeue()</a:t>
            </a:r>
            <a:endParaRPr lang="en-GB">
              <a:latin typeface="Calibri" pitchFamily="34" charset="0"/>
            </a:endParaRPr>
          </a:p>
        </p:txBody>
      </p:sp>
      <p:sp>
        <p:nvSpPr>
          <p:cNvPr id="13340" name="Text Box 28"/>
          <p:cNvSpPr txBox="1">
            <a:spLocks noChangeArrowheads="1"/>
          </p:cNvSpPr>
          <p:nvPr/>
        </p:nvSpPr>
        <p:spPr bwMode="auto">
          <a:xfrm>
            <a:off x="1828800" y="42672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3341" name="Rectangle 29"/>
          <p:cNvSpPr>
            <a:spLocks noChangeArrowheads="1"/>
          </p:cNvSpPr>
          <p:nvPr/>
        </p:nvSpPr>
        <p:spPr bwMode="auto">
          <a:xfrm>
            <a:off x="1828800" y="4267200"/>
            <a:ext cx="8382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a:latin typeface="Calibri" pitchFamily="34" charset="0"/>
              </a:rPr>
              <a:t>B</a:t>
            </a:r>
          </a:p>
        </p:txBody>
      </p:sp>
      <p:sp>
        <p:nvSpPr>
          <p:cNvPr id="30" name="TextBox 29"/>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ChangeArrowheads="1"/>
          </p:cNvSpPr>
          <p:nvPr/>
        </p:nvSpPr>
        <p:spPr bwMode="auto">
          <a:xfrm>
            <a:off x="838200" y="1219200"/>
            <a:ext cx="6477000" cy="838200"/>
          </a:xfrm>
          <a:prstGeom prst="rect">
            <a:avLst/>
          </a:prstGeom>
          <a:solidFill>
            <a:schemeClr val="bg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4339" name="Line 3"/>
          <p:cNvSpPr>
            <a:spLocks noChangeShapeType="1"/>
          </p:cNvSpPr>
          <p:nvPr/>
        </p:nvSpPr>
        <p:spPr bwMode="auto">
          <a:xfrm>
            <a:off x="1676400" y="1219200"/>
            <a:ext cx="0" cy="838200"/>
          </a:xfrm>
          <a:prstGeom prst="line">
            <a:avLst/>
          </a:prstGeom>
          <a:noFill/>
          <a:ln w="9525">
            <a:solidFill>
              <a:schemeClr val="tx1"/>
            </a:solidFill>
            <a:round/>
            <a:headEnd/>
            <a:tailEnd/>
          </a:ln>
        </p:spPr>
        <p:txBody>
          <a:bodyPr/>
          <a:lstStyle/>
          <a:p>
            <a:endParaRPr lang="en-US"/>
          </a:p>
        </p:txBody>
      </p:sp>
      <p:sp>
        <p:nvSpPr>
          <p:cNvPr id="14340" name="Line 4"/>
          <p:cNvSpPr>
            <a:spLocks noChangeShapeType="1"/>
          </p:cNvSpPr>
          <p:nvPr/>
        </p:nvSpPr>
        <p:spPr bwMode="auto">
          <a:xfrm>
            <a:off x="2514600" y="1219200"/>
            <a:ext cx="0" cy="838200"/>
          </a:xfrm>
          <a:prstGeom prst="line">
            <a:avLst/>
          </a:prstGeom>
          <a:noFill/>
          <a:ln w="9525">
            <a:solidFill>
              <a:schemeClr val="tx1"/>
            </a:solidFill>
            <a:round/>
            <a:headEnd/>
            <a:tailEnd/>
          </a:ln>
        </p:spPr>
        <p:txBody>
          <a:bodyPr/>
          <a:lstStyle/>
          <a:p>
            <a:endParaRPr lang="en-US"/>
          </a:p>
        </p:txBody>
      </p:sp>
      <p:sp>
        <p:nvSpPr>
          <p:cNvPr id="14341" name="Line 5"/>
          <p:cNvSpPr>
            <a:spLocks noChangeShapeType="1"/>
          </p:cNvSpPr>
          <p:nvPr/>
        </p:nvSpPr>
        <p:spPr bwMode="auto">
          <a:xfrm>
            <a:off x="3276600" y="1219200"/>
            <a:ext cx="0" cy="838200"/>
          </a:xfrm>
          <a:prstGeom prst="line">
            <a:avLst/>
          </a:prstGeom>
          <a:noFill/>
          <a:ln w="9525">
            <a:solidFill>
              <a:schemeClr val="tx1"/>
            </a:solidFill>
            <a:round/>
            <a:headEnd/>
            <a:tailEnd/>
          </a:ln>
        </p:spPr>
        <p:txBody>
          <a:bodyPr/>
          <a:lstStyle/>
          <a:p>
            <a:endParaRPr lang="en-US"/>
          </a:p>
        </p:txBody>
      </p:sp>
      <p:sp>
        <p:nvSpPr>
          <p:cNvPr id="14342" name="Line 6"/>
          <p:cNvSpPr>
            <a:spLocks noChangeShapeType="1"/>
          </p:cNvSpPr>
          <p:nvPr/>
        </p:nvSpPr>
        <p:spPr bwMode="auto">
          <a:xfrm>
            <a:off x="4038600" y="1219200"/>
            <a:ext cx="0" cy="838200"/>
          </a:xfrm>
          <a:prstGeom prst="line">
            <a:avLst/>
          </a:prstGeom>
          <a:noFill/>
          <a:ln w="9525">
            <a:solidFill>
              <a:schemeClr val="tx1"/>
            </a:solidFill>
            <a:round/>
            <a:headEnd/>
            <a:tailEnd/>
          </a:ln>
        </p:spPr>
        <p:txBody>
          <a:bodyPr/>
          <a:lstStyle/>
          <a:p>
            <a:endParaRPr lang="en-US"/>
          </a:p>
        </p:txBody>
      </p:sp>
      <p:sp>
        <p:nvSpPr>
          <p:cNvPr id="14343" name="Line 7"/>
          <p:cNvSpPr>
            <a:spLocks noChangeShapeType="1"/>
          </p:cNvSpPr>
          <p:nvPr/>
        </p:nvSpPr>
        <p:spPr bwMode="auto">
          <a:xfrm>
            <a:off x="4724400" y="1219200"/>
            <a:ext cx="0" cy="838200"/>
          </a:xfrm>
          <a:prstGeom prst="line">
            <a:avLst/>
          </a:prstGeom>
          <a:noFill/>
          <a:ln w="9525">
            <a:solidFill>
              <a:schemeClr val="tx1"/>
            </a:solidFill>
            <a:round/>
            <a:headEnd/>
            <a:tailEnd/>
          </a:ln>
        </p:spPr>
        <p:txBody>
          <a:bodyPr/>
          <a:lstStyle/>
          <a:p>
            <a:endParaRPr lang="en-US"/>
          </a:p>
        </p:txBody>
      </p:sp>
      <p:sp>
        <p:nvSpPr>
          <p:cNvPr id="14344" name="Line 8"/>
          <p:cNvSpPr>
            <a:spLocks noChangeShapeType="1"/>
          </p:cNvSpPr>
          <p:nvPr/>
        </p:nvSpPr>
        <p:spPr bwMode="auto">
          <a:xfrm>
            <a:off x="5410200" y="1219200"/>
            <a:ext cx="0" cy="838200"/>
          </a:xfrm>
          <a:prstGeom prst="line">
            <a:avLst/>
          </a:prstGeom>
          <a:noFill/>
          <a:ln w="9525">
            <a:solidFill>
              <a:schemeClr val="tx1"/>
            </a:solidFill>
            <a:round/>
            <a:headEnd/>
            <a:tailEnd/>
          </a:ln>
        </p:spPr>
        <p:txBody>
          <a:bodyPr/>
          <a:lstStyle/>
          <a:p>
            <a:endParaRPr lang="en-US"/>
          </a:p>
        </p:txBody>
      </p:sp>
      <p:sp>
        <p:nvSpPr>
          <p:cNvPr id="14345" name="Line 9"/>
          <p:cNvSpPr>
            <a:spLocks noChangeShapeType="1"/>
          </p:cNvSpPr>
          <p:nvPr/>
        </p:nvSpPr>
        <p:spPr bwMode="auto">
          <a:xfrm>
            <a:off x="6096000" y="1219200"/>
            <a:ext cx="0" cy="838200"/>
          </a:xfrm>
          <a:prstGeom prst="line">
            <a:avLst/>
          </a:prstGeom>
          <a:noFill/>
          <a:ln w="9525">
            <a:solidFill>
              <a:schemeClr val="tx1"/>
            </a:solidFill>
            <a:round/>
            <a:headEnd/>
            <a:tailEnd/>
          </a:ln>
        </p:spPr>
        <p:txBody>
          <a:bodyPr/>
          <a:lstStyle/>
          <a:p>
            <a:endParaRPr lang="en-US"/>
          </a:p>
        </p:txBody>
      </p:sp>
      <p:sp>
        <p:nvSpPr>
          <p:cNvPr id="14346" name="Line 10"/>
          <p:cNvSpPr>
            <a:spLocks noChangeShapeType="1"/>
          </p:cNvSpPr>
          <p:nvPr/>
        </p:nvSpPr>
        <p:spPr bwMode="auto">
          <a:xfrm>
            <a:off x="6705600" y="1219200"/>
            <a:ext cx="0" cy="838200"/>
          </a:xfrm>
          <a:prstGeom prst="line">
            <a:avLst/>
          </a:prstGeom>
          <a:noFill/>
          <a:ln w="9525">
            <a:solidFill>
              <a:schemeClr val="tx1"/>
            </a:solidFill>
            <a:round/>
            <a:headEnd/>
            <a:tailEnd/>
          </a:ln>
        </p:spPr>
        <p:txBody>
          <a:bodyPr/>
          <a:lstStyle/>
          <a:p>
            <a:endParaRPr lang="en-US"/>
          </a:p>
        </p:txBody>
      </p:sp>
      <p:sp>
        <p:nvSpPr>
          <p:cNvPr id="14347" name="Text Box 11"/>
          <p:cNvSpPr txBox="1">
            <a:spLocks noChangeArrowheads="1"/>
          </p:cNvSpPr>
          <p:nvPr/>
        </p:nvSpPr>
        <p:spPr bwMode="auto">
          <a:xfrm>
            <a:off x="914400" y="22860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Size=0,front=1,rear=1</a:t>
            </a:r>
          </a:p>
        </p:txBody>
      </p:sp>
      <p:sp>
        <p:nvSpPr>
          <p:cNvPr id="14348" name="Rectangle 12"/>
          <p:cNvSpPr>
            <a:spLocks noChangeArrowheads="1"/>
          </p:cNvSpPr>
          <p:nvPr/>
        </p:nvSpPr>
        <p:spPr bwMode="auto">
          <a:xfrm>
            <a:off x="838200" y="1219200"/>
            <a:ext cx="838200" cy="838200"/>
          </a:xfrm>
          <a:prstGeom prst="rect">
            <a:avLst/>
          </a:prstGeom>
          <a:solidFill>
            <a:schemeClr val="bg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4349" name="Text Box 13"/>
          <p:cNvSpPr txBox="1">
            <a:spLocks noChangeArrowheads="1"/>
          </p:cNvSpPr>
          <p:nvPr/>
        </p:nvSpPr>
        <p:spPr bwMode="auto">
          <a:xfrm>
            <a:off x="762000" y="381000"/>
            <a:ext cx="2667000" cy="519113"/>
          </a:xfrm>
          <a:prstGeom prst="rect">
            <a:avLst/>
          </a:prstGeom>
          <a:noFill/>
          <a:ln w="9525">
            <a:noFill/>
            <a:miter lim="800000"/>
            <a:headEnd/>
            <a:tailEnd/>
          </a:ln>
        </p:spPr>
        <p:txBody>
          <a:bodyPr>
            <a:spAutoFit/>
          </a:bodyPr>
          <a:lstStyle/>
          <a:p>
            <a:pPr>
              <a:spcBef>
                <a:spcPct val="50000"/>
              </a:spcBef>
            </a:pPr>
            <a:r>
              <a:rPr lang="en-GB" sz="2800" b="1" u="sng">
                <a:latin typeface="Calibri" pitchFamily="34" charset="0"/>
              </a:rPr>
              <a:t>Dequeue</a:t>
            </a:r>
            <a:endParaRPr lang="en-GB">
              <a:latin typeface="Calibri" pitchFamily="34" charset="0"/>
            </a:endParaRPr>
          </a:p>
        </p:txBody>
      </p:sp>
      <p:sp>
        <p:nvSpPr>
          <p:cNvPr id="14350" name="Text Box 14"/>
          <p:cNvSpPr txBox="1">
            <a:spLocks noChangeArrowheads="1"/>
          </p:cNvSpPr>
          <p:nvPr/>
        </p:nvSpPr>
        <p:spPr bwMode="auto">
          <a:xfrm>
            <a:off x="1676400" y="12192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4351" name="Rectangle 15"/>
          <p:cNvSpPr>
            <a:spLocks noChangeArrowheads="1"/>
          </p:cNvSpPr>
          <p:nvPr/>
        </p:nvSpPr>
        <p:spPr bwMode="auto">
          <a:xfrm>
            <a:off x="1676400" y="1219200"/>
            <a:ext cx="838200" cy="838200"/>
          </a:xfrm>
          <a:prstGeom prst="rect">
            <a:avLst/>
          </a:prstGeom>
          <a:solidFill>
            <a:schemeClr val="bg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4352" name="Rectangle 16"/>
          <p:cNvSpPr>
            <a:spLocks noChangeArrowheads="1"/>
          </p:cNvSpPr>
          <p:nvPr/>
        </p:nvSpPr>
        <p:spPr bwMode="auto">
          <a:xfrm>
            <a:off x="990600" y="4267200"/>
            <a:ext cx="6477000" cy="838200"/>
          </a:xfrm>
          <a:prstGeom prst="rect">
            <a:avLst/>
          </a:prstGeom>
          <a:solidFill>
            <a:schemeClr val="bg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4353" name="Line 17"/>
          <p:cNvSpPr>
            <a:spLocks noChangeShapeType="1"/>
          </p:cNvSpPr>
          <p:nvPr/>
        </p:nvSpPr>
        <p:spPr bwMode="auto">
          <a:xfrm>
            <a:off x="1828800" y="4267200"/>
            <a:ext cx="0" cy="838200"/>
          </a:xfrm>
          <a:prstGeom prst="line">
            <a:avLst/>
          </a:prstGeom>
          <a:noFill/>
          <a:ln w="9525">
            <a:solidFill>
              <a:schemeClr val="tx1"/>
            </a:solidFill>
            <a:round/>
            <a:headEnd/>
            <a:tailEnd/>
          </a:ln>
        </p:spPr>
        <p:txBody>
          <a:bodyPr/>
          <a:lstStyle/>
          <a:p>
            <a:endParaRPr lang="en-US"/>
          </a:p>
        </p:txBody>
      </p:sp>
      <p:sp>
        <p:nvSpPr>
          <p:cNvPr id="14354" name="Line 18"/>
          <p:cNvSpPr>
            <a:spLocks noChangeShapeType="1"/>
          </p:cNvSpPr>
          <p:nvPr/>
        </p:nvSpPr>
        <p:spPr bwMode="auto">
          <a:xfrm>
            <a:off x="2667000" y="4267200"/>
            <a:ext cx="0" cy="838200"/>
          </a:xfrm>
          <a:prstGeom prst="line">
            <a:avLst/>
          </a:prstGeom>
          <a:noFill/>
          <a:ln w="9525">
            <a:solidFill>
              <a:schemeClr val="tx1"/>
            </a:solidFill>
            <a:round/>
            <a:headEnd/>
            <a:tailEnd/>
          </a:ln>
        </p:spPr>
        <p:txBody>
          <a:bodyPr/>
          <a:lstStyle/>
          <a:p>
            <a:endParaRPr lang="en-US"/>
          </a:p>
        </p:txBody>
      </p:sp>
      <p:sp>
        <p:nvSpPr>
          <p:cNvPr id="14355" name="Line 19"/>
          <p:cNvSpPr>
            <a:spLocks noChangeShapeType="1"/>
          </p:cNvSpPr>
          <p:nvPr/>
        </p:nvSpPr>
        <p:spPr bwMode="auto">
          <a:xfrm>
            <a:off x="3429000" y="4267200"/>
            <a:ext cx="0" cy="838200"/>
          </a:xfrm>
          <a:prstGeom prst="line">
            <a:avLst/>
          </a:prstGeom>
          <a:noFill/>
          <a:ln w="9525">
            <a:solidFill>
              <a:schemeClr val="tx1"/>
            </a:solidFill>
            <a:round/>
            <a:headEnd/>
            <a:tailEnd/>
          </a:ln>
        </p:spPr>
        <p:txBody>
          <a:bodyPr/>
          <a:lstStyle/>
          <a:p>
            <a:endParaRPr lang="en-US"/>
          </a:p>
        </p:txBody>
      </p:sp>
      <p:sp>
        <p:nvSpPr>
          <p:cNvPr id="14356" name="Line 20"/>
          <p:cNvSpPr>
            <a:spLocks noChangeShapeType="1"/>
          </p:cNvSpPr>
          <p:nvPr/>
        </p:nvSpPr>
        <p:spPr bwMode="auto">
          <a:xfrm>
            <a:off x="4191000" y="4267200"/>
            <a:ext cx="0" cy="838200"/>
          </a:xfrm>
          <a:prstGeom prst="line">
            <a:avLst/>
          </a:prstGeom>
          <a:noFill/>
          <a:ln w="9525">
            <a:solidFill>
              <a:schemeClr val="tx1"/>
            </a:solidFill>
            <a:round/>
            <a:headEnd/>
            <a:tailEnd/>
          </a:ln>
        </p:spPr>
        <p:txBody>
          <a:bodyPr/>
          <a:lstStyle/>
          <a:p>
            <a:endParaRPr lang="en-US"/>
          </a:p>
        </p:txBody>
      </p:sp>
      <p:sp>
        <p:nvSpPr>
          <p:cNvPr id="14357" name="Line 21"/>
          <p:cNvSpPr>
            <a:spLocks noChangeShapeType="1"/>
          </p:cNvSpPr>
          <p:nvPr/>
        </p:nvSpPr>
        <p:spPr bwMode="auto">
          <a:xfrm>
            <a:off x="4876800" y="4267200"/>
            <a:ext cx="0" cy="838200"/>
          </a:xfrm>
          <a:prstGeom prst="line">
            <a:avLst/>
          </a:prstGeom>
          <a:noFill/>
          <a:ln w="9525">
            <a:solidFill>
              <a:schemeClr val="tx1"/>
            </a:solidFill>
            <a:round/>
            <a:headEnd/>
            <a:tailEnd/>
          </a:ln>
        </p:spPr>
        <p:txBody>
          <a:bodyPr/>
          <a:lstStyle/>
          <a:p>
            <a:endParaRPr lang="en-US"/>
          </a:p>
        </p:txBody>
      </p:sp>
      <p:sp>
        <p:nvSpPr>
          <p:cNvPr id="14358" name="Line 22"/>
          <p:cNvSpPr>
            <a:spLocks noChangeShapeType="1"/>
          </p:cNvSpPr>
          <p:nvPr/>
        </p:nvSpPr>
        <p:spPr bwMode="auto">
          <a:xfrm>
            <a:off x="5562600" y="4267200"/>
            <a:ext cx="0" cy="838200"/>
          </a:xfrm>
          <a:prstGeom prst="line">
            <a:avLst/>
          </a:prstGeom>
          <a:noFill/>
          <a:ln w="9525">
            <a:solidFill>
              <a:schemeClr val="tx1"/>
            </a:solidFill>
            <a:round/>
            <a:headEnd/>
            <a:tailEnd/>
          </a:ln>
        </p:spPr>
        <p:txBody>
          <a:bodyPr/>
          <a:lstStyle/>
          <a:p>
            <a:endParaRPr lang="en-US"/>
          </a:p>
        </p:txBody>
      </p:sp>
      <p:sp>
        <p:nvSpPr>
          <p:cNvPr id="14359" name="Line 23"/>
          <p:cNvSpPr>
            <a:spLocks noChangeShapeType="1"/>
          </p:cNvSpPr>
          <p:nvPr/>
        </p:nvSpPr>
        <p:spPr bwMode="auto">
          <a:xfrm>
            <a:off x="6248400" y="4267200"/>
            <a:ext cx="0" cy="838200"/>
          </a:xfrm>
          <a:prstGeom prst="line">
            <a:avLst/>
          </a:prstGeom>
          <a:noFill/>
          <a:ln w="9525">
            <a:solidFill>
              <a:schemeClr val="tx1"/>
            </a:solidFill>
            <a:round/>
            <a:headEnd/>
            <a:tailEnd/>
          </a:ln>
        </p:spPr>
        <p:txBody>
          <a:bodyPr/>
          <a:lstStyle/>
          <a:p>
            <a:endParaRPr lang="en-US"/>
          </a:p>
        </p:txBody>
      </p:sp>
      <p:sp>
        <p:nvSpPr>
          <p:cNvPr id="14360" name="Line 24"/>
          <p:cNvSpPr>
            <a:spLocks noChangeShapeType="1"/>
          </p:cNvSpPr>
          <p:nvPr/>
        </p:nvSpPr>
        <p:spPr bwMode="auto">
          <a:xfrm>
            <a:off x="6858000" y="4267200"/>
            <a:ext cx="0" cy="838200"/>
          </a:xfrm>
          <a:prstGeom prst="line">
            <a:avLst/>
          </a:prstGeom>
          <a:noFill/>
          <a:ln w="9525">
            <a:solidFill>
              <a:schemeClr val="tx1"/>
            </a:solidFill>
            <a:round/>
            <a:headEnd/>
            <a:tailEnd/>
          </a:ln>
        </p:spPr>
        <p:txBody>
          <a:bodyPr/>
          <a:lstStyle/>
          <a:p>
            <a:endParaRPr lang="en-US"/>
          </a:p>
        </p:txBody>
      </p:sp>
      <p:sp>
        <p:nvSpPr>
          <p:cNvPr id="14361" name="Text Box 25"/>
          <p:cNvSpPr txBox="1">
            <a:spLocks noChangeArrowheads="1"/>
          </p:cNvSpPr>
          <p:nvPr/>
        </p:nvSpPr>
        <p:spPr bwMode="auto">
          <a:xfrm>
            <a:off x="1066800" y="53340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Size=7,front=1,rear=8</a:t>
            </a:r>
          </a:p>
        </p:txBody>
      </p:sp>
      <p:sp>
        <p:nvSpPr>
          <p:cNvPr id="14362" name="Text Box 26"/>
          <p:cNvSpPr txBox="1">
            <a:spLocks noChangeArrowheads="1"/>
          </p:cNvSpPr>
          <p:nvPr/>
        </p:nvSpPr>
        <p:spPr bwMode="auto">
          <a:xfrm>
            <a:off x="914400" y="3429000"/>
            <a:ext cx="3581400" cy="519113"/>
          </a:xfrm>
          <a:prstGeom prst="rect">
            <a:avLst/>
          </a:prstGeom>
          <a:noFill/>
          <a:ln w="9525">
            <a:noFill/>
            <a:miter lim="800000"/>
            <a:headEnd/>
            <a:tailEnd/>
          </a:ln>
        </p:spPr>
        <p:txBody>
          <a:bodyPr>
            <a:spAutoFit/>
          </a:bodyPr>
          <a:lstStyle/>
          <a:p>
            <a:pPr>
              <a:spcBef>
                <a:spcPct val="50000"/>
              </a:spcBef>
            </a:pPr>
            <a:r>
              <a:rPr lang="en-GB" sz="2800" b="1" u="sng">
                <a:latin typeface="Calibri" pitchFamily="34" charset="0"/>
              </a:rPr>
              <a:t>After 7 Enqueus</a:t>
            </a:r>
            <a:endParaRPr lang="en-GB">
              <a:latin typeface="Calibri" pitchFamily="34" charset="0"/>
            </a:endParaRPr>
          </a:p>
        </p:txBody>
      </p:sp>
      <p:sp>
        <p:nvSpPr>
          <p:cNvPr id="14363" name="Text Box 27"/>
          <p:cNvSpPr txBox="1">
            <a:spLocks noChangeArrowheads="1"/>
          </p:cNvSpPr>
          <p:nvPr/>
        </p:nvSpPr>
        <p:spPr bwMode="auto">
          <a:xfrm>
            <a:off x="1828800" y="42672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4364" name="Rectangle 28"/>
          <p:cNvSpPr>
            <a:spLocks noChangeArrowheads="1"/>
          </p:cNvSpPr>
          <p:nvPr/>
        </p:nvSpPr>
        <p:spPr bwMode="auto">
          <a:xfrm>
            <a:off x="1828800" y="4267200"/>
            <a:ext cx="838200" cy="838200"/>
          </a:xfrm>
          <a:prstGeom prst="rect">
            <a:avLst/>
          </a:prstGeom>
          <a:solidFill>
            <a:schemeClr val="bg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4365" name="Rectangle 29"/>
          <p:cNvSpPr>
            <a:spLocks noChangeArrowheads="1"/>
          </p:cNvSpPr>
          <p:nvPr/>
        </p:nvSpPr>
        <p:spPr bwMode="auto">
          <a:xfrm>
            <a:off x="2667000" y="42672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C</a:t>
            </a:r>
          </a:p>
        </p:txBody>
      </p:sp>
      <p:sp>
        <p:nvSpPr>
          <p:cNvPr id="14366" name="Rectangle 30"/>
          <p:cNvSpPr>
            <a:spLocks noChangeArrowheads="1"/>
          </p:cNvSpPr>
          <p:nvPr/>
        </p:nvSpPr>
        <p:spPr bwMode="auto">
          <a:xfrm>
            <a:off x="3429000" y="42672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D</a:t>
            </a:r>
          </a:p>
        </p:txBody>
      </p:sp>
      <p:sp>
        <p:nvSpPr>
          <p:cNvPr id="14367" name="Rectangle 31"/>
          <p:cNvSpPr>
            <a:spLocks noChangeArrowheads="1"/>
          </p:cNvSpPr>
          <p:nvPr/>
        </p:nvSpPr>
        <p:spPr bwMode="auto">
          <a:xfrm>
            <a:off x="4191000" y="42672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E</a:t>
            </a:r>
          </a:p>
        </p:txBody>
      </p:sp>
      <p:sp>
        <p:nvSpPr>
          <p:cNvPr id="14368" name="Rectangle 32"/>
          <p:cNvSpPr>
            <a:spLocks noChangeArrowheads="1"/>
          </p:cNvSpPr>
          <p:nvPr/>
        </p:nvSpPr>
        <p:spPr bwMode="auto">
          <a:xfrm>
            <a:off x="4953000" y="42672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F</a:t>
            </a:r>
          </a:p>
        </p:txBody>
      </p:sp>
      <p:sp>
        <p:nvSpPr>
          <p:cNvPr id="14369" name="Rectangle 33"/>
          <p:cNvSpPr>
            <a:spLocks noChangeArrowheads="1"/>
          </p:cNvSpPr>
          <p:nvPr/>
        </p:nvSpPr>
        <p:spPr bwMode="auto">
          <a:xfrm>
            <a:off x="5562600" y="4267200"/>
            <a:ext cx="6858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G</a:t>
            </a:r>
          </a:p>
        </p:txBody>
      </p:sp>
      <p:sp>
        <p:nvSpPr>
          <p:cNvPr id="14370" name="Rectangle 34"/>
          <p:cNvSpPr>
            <a:spLocks noChangeArrowheads="1"/>
          </p:cNvSpPr>
          <p:nvPr/>
        </p:nvSpPr>
        <p:spPr bwMode="auto">
          <a:xfrm>
            <a:off x="6248400" y="42672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H</a:t>
            </a:r>
          </a:p>
        </p:txBody>
      </p:sp>
      <p:sp>
        <p:nvSpPr>
          <p:cNvPr id="14371" name="Rectangle 35"/>
          <p:cNvSpPr>
            <a:spLocks noChangeArrowheads="1"/>
          </p:cNvSpPr>
          <p:nvPr/>
        </p:nvSpPr>
        <p:spPr bwMode="auto">
          <a:xfrm>
            <a:off x="6858000" y="42672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I</a:t>
            </a:r>
          </a:p>
        </p:txBody>
      </p:sp>
      <p:sp>
        <p:nvSpPr>
          <p:cNvPr id="36" name="TextBox 35"/>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143000" y="0"/>
            <a:ext cx="7772400" cy="1143000"/>
          </a:xfrm>
        </p:spPr>
        <p:txBody>
          <a:bodyPr/>
          <a:lstStyle/>
          <a:p>
            <a:pPr eaLnBrk="1" hangingPunct="1"/>
            <a:r>
              <a:rPr lang="en-US" dirty="0" smtClean="0"/>
              <a:t>Queue Algorithms </a:t>
            </a:r>
          </a:p>
        </p:txBody>
      </p:sp>
      <p:sp>
        <p:nvSpPr>
          <p:cNvPr id="19459" name="Content Placeholder 2"/>
          <p:cNvSpPr>
            <a:spLocks noGrp="1"/>
          </p:cNvSpPr>
          <p:nvPr>
            <p:ph idx="1"/>
          </p:nvPr>
        </p:nvSpPr>
        <p:spPr>
          <a:xfrm>
            <a:off x="1143000" y="1295400"/>
            <a:ext cx="7772400" cy="4114800"/>
          </a:xfrm>
        </p:spPr>
        <p:txBody>
          <a:bodyPr/>
          <a:lstStyle/>
          <a:p>
            <a:pPr eaLnBrk="1" hangingPunct="1">
              <a:buFont typeface="Wingdings 2" pitchFamily="18" charset="2"/>
              <a:buNone/>
            </a:pPr>
            <a:r>
              <a:rPr lang="en-US" b="1" dirty="0" smtClean="0"/>
              <a:t>Insert</a:t>
            </a:r>
            <a:r>
              <a:rPr lang="en-US" dirty="0" smtClean="0"/>
              <a:t> ( item)</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 </a:t>
            </a:r>
            <a:r>
              <a:rPr lang="en-US" b="1" dirty="0" smtClean="0"/>
              <a:t>If </a:t>
            </a:r>
            <a:r>
              <a:rPr lang="en-US" dirty="0" smtClean="0"/>
              <a:t>rear = max -1  then print “ queue is full”</a:t>
            </a:r>
          </a:p>
          <a:p>
            <a:pPr eaLnBrk="1" hangingPunct="1">
              <a:buFont typeface="Wingdings 2" pitchFamily="18" charset="2"/>
              <a:buNone/>
            </a:pPr>
            <a:r>
              <a:rPr lang="en-US" b="1" dirty="0" smtClean="0"/>
              <a:t> else</a:t>
            </a:r>
            <a:endParaRPr lang="en-US" dirty="0" smtClean="0"/>
          </a:p>
          <a:p>
            <a:pPr eaLnBrk="1" hangingPunct="1">
              <a:buFont typeface="Wingdings 2" pitchFamily="18" charset="2"/>
              <a:buNone/>
            </a:pPr>
            <a:r>
              <a:rPr lang="en-US" dirty="0" smtClean="0"/>
              <a:t> {</a:t>
            </a:r>
          </a:p>
          <a:p>
            <a:pPr eaLnBrk="1" hangingPunct="1">
              <a:buFont typeface="Wingdings 2" pitchFamily="18" charset="2"/>
              <a:buNone/>
            </a:pPr>
            <a:r>
              <a:rPr lang="en-US" dirty="0" smtClean="0"/>
              <a:t>Increment rear </a:t>
            </a:r>
          </a:p>
          <a:p>
            <a:pPr eaLnBrk="1" hangingPunct="1">
              <a:buFont typeface="Wingdings 2" pitchFamily="18" charset="2"/>
              <a:buNone/>
            </a:pPr>
            <a:r>
              <a:rPr lang="en-US" dirty="0" smtClean="0"/>
              <a:t>Queue [rear]=item;	</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a:t>
            </a:r>
          </a:p>
          <a:p>
            <a:pPr eaLnBrk="1" hangingPunct="1"/>
            <a:endParaRPr lang="en-US" dirty="0"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endParaRPr lang="en-US" smtClean="0"/>
          </a:p>
        </p:txBody>
      </p:sp>
      <p:sp>
        <p:nvSpPr>
          <p:cNvPr id="20483" name="Content Placeholder 2"/>
          <p:cNvSpPr>
            <a:spLocks noGrp="1"/>
          </p:cNvSpPr>
          <p:nvPr>
            <p:ph idx="1"/>
          </p:nvPr>
        </p:nvSpPr>
        <p:spPr/>
        <p:txBody>
          <a:bodyPr/>
          <a:lstStyle/>
          <a:p>
            <a:pPr eaLnBrk="1" hangingPunct="1">
              <a:buFont typeface="Wingdings 2" pitchFamily="18" charset="2"/>
              <a:buNone/>
            </a:pPr>
            <a:r>
              <a:rPr lang="en-US" b="1" smtClean="0"/>
              <a:t>Delete()</a:t>
            </a:r>
            <a:endParaRPr lang="en-US" smtClean="0"/>
          </a:p>
          <a:p>
            <a:pPr eaLnBrk="1" hangingPunct="1">
              <a:buFont typeface="Wingdings 2" pitchFamily="18" charset="2"/>
              <a:buNone/>
            </a:pPr>
            <a:r>
              <a:rPr lang="en-US" smtClean="0"/>
              <a:t>{</a:t>
            </a:r>
          </a:p>
          <a:p>
            <a:pPr eaLnBrk="1" hangingPunct="1">
              <a:buFont typeface="Wingdings 2" pitchFamily="18" charset="2"/>
              <a:buNone/>
            </a:pPr>
            <a:r>
              <a:rPr lang="en-US" b="1" smtClean="0"/>
              <a:t> If </a:t>
            </a:r>
            <a:r>
              <a:rPr lang="en-US" smtClean="0"/>
              <a:t>front = rear print “queue is empty”</a:t>
            </a:r>
          </a:p>
          <a:p>
            <a:pPr eaLnBrk="1" hangingPunct="1">
              <a:buFont typeface="Wingdings 2" pitchFamily="18" charset="2"/>
              <a:buNone/>
            </a:pPr>
            <a:r>
              <a:rPr lang="en-US" b="1" smtClean="0"/>
              <a:t>else</a:t>
            </a:r>
            <a:endParaRPr lang="en-US" smtClean="0"/>
          </a:p>
          <a:p>
            <a:pPr eaLnBrk="1" hangingPunct="1">
              <a:buFont typeface="Wingdings 2" pitchFamily="18" charset="2"/>
              <a:buNone/>
            </a:pPr>
            <a:r>
              <a:rPr lang="en-US" smtClean="0"/>
              <a:t>Increment front</a:t>
            </a:r>
          </a:p>
          <a:p>
            <a:pPr eaLnBrk="1" hangingPunct="1">
              <a:buFont typeface="Wingdings 2" pitchFamily="18" charset="2"/>
              <a:buNone/>
            </a:pPr>
            <a:r>
              <a:rPr lang="en-US" smtClean="0"/>
              <a:t>}</a:t>
            </a:r>
          </a:p>
          <a:p>
            <a:pPr eaLnBrk="1" hangingPunct="1">
              <a:buFont typeface="Wingdings 2" pitchFamily="18" charset="2"/>
              <a:buNone/>
            </a:pPr>
            <a:endParaRPr lang="en-US"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endParaRPr lang="en-US" smtClean="0"/>
          </a:p>
        </p:txBody>
      </p:sp>
      <p:sp>
        <p:nvSpPr>
          <p:cNvPr id="21507" name="Content Placeholder 2"/>
          <p:cNvSpPr>
            <a:spLocks noGrp="1"/>
          </p:cNvSpPr>
          <p:nvPr>
            <p:ph idx="1"/>
          </p:nvPr>
        </p:nvSpPr>
        <p:spPr/>
        <p:txBody>
          <a:bodyPr/>
          <a:lstStyle/>
          <a:p>
            <a:pPr eaLnBrk="1" hangingPunct="1">
              <a:buFont typeface="Wingdings 2" pitchFamily="18" charset="2"/>
              <a:buNone/>
            </a:pPr>
            <a:r>
              <a:rPr lang="en-US" b="1" smtClean="0"/>
              <a:t>Display()</a:t>
            </a:r>
            <a:endParaRPr lang="en-US" smtClean="0"/>
          </a:p>
          <a:p>
            <a:pPr eaLnBrk="1" hangingPunct="1">
              <a:buFont typeface="Wingdings 2" pitchFamily="18" charset="2"/>
              <a:buNone/>
            </a:pPr>
            <a:r>
              <a:rPr lang="en-US" smtClean="0"/>
              <a:t>{</a:t>
            </a:r>
          </a:p>
          <a:p>
            <a:pPr eaLnBrk="1" hangingPunct="1">
              <a:buFont typeface="Wingdings 2" pitchFamily="18" charset="2"/>
              <a:buNone/>
            </a:pPr>
            <a:r>
              <a:rPr lang="en-US" b="1" smtClean="0"/>
              <a:t>If</a:t>
            </a:r>
            <a:r>
              <a:rPr lang="en-US" smtClean="0"/>
              <a:t> front=rear print “queue is empty “</a:t>
            </a:r>
          </a:p>
          <a:p>
            <a:pPr eaLnBrk="1" hangingPunct="1">
              <a:buFont typeface="Wingdings 2" pitchFamily="18" charset="2"/>
              <a:buNone/>
            </a:pPr>
            <a:r>
              <a:rPr lang="en-US" b="1" smtClean="0"/>
              <a:t>else</a:t>
            </a:r>
            <a:endParaRPr lang="en-US" smtClean="0"/>
          </a:p>
          <a:p>
            <a:pPr eaLnBrk="1" hangingPunct="1">
              <a:buFont typeface="Wingdings 2" pitchFamily="18" charset="2"/>
              <a:buNone/>
            </a:pPr>
            <a:r>
              <a:rPr lang="en-US" b="1" smtClean="0"/>
              <a:t>For i</a:t>
            </a:r>
            <a:r>
              <a:rPr lang="en-US" smtClean="0"/>
              <a:t> =front to rear </a:t>
            </a:r>
          </a:p>
          <a:p>
            <a:pPr eaLnBrk="1" hangingPunct="1">
              <a:buFont typeface="Wingdings 2" pitchFamily="18" charset="2"/>
              <a:buNone/>
            </a:pPr>
            <a:r>
              <a:rPr lang="en-US" smtClean="0"/>
              <a:t>Print queue[i];</a:t>
            </a:r>
          </a:p>
          <a:p>
            <a:pPr eaLnBrk="1" hangingPunct="1">
              <a:buFont typeface="Wingdings 2" pitchFamily="18" charset="2"/>
              <a:buNone/>
            </a:pPr>
            <a:r>
              <a:rPr lang="en-US" smtClean="0"/>
              <a:t>}</a:t>
            </a:r>
          </a:p>
          <a:p>
            <a:pPr eaLnBrk="1" hangingPunct="1">
              <a:buFont typeface="Wingdings 2" pitchFamily="18" charset="2"/>
              <a:buNone/>
            </a:pPr>
            <a:r>
              <a:rPr lang="en-US" smtClean="0"/>
              <a:t/>
            </a:r>
            <a:br>
              <a:rPr lang="en-US" smtClean="0"/>
            </a:br>
            <a:r>
              <a:rPr lang="en-US" smtClean="0"/>
              <a:t> </a:t>
            </a:r>
          </a:p>
          <a:p>
            <a:pPr eaLnBrk="1" hangingPunct="1"/>
            <a:endParaRPr lang="en-US"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5"/>
          <p:cNvSpPr>
            <a:spLocks noGrp="1"/>
          </p:cNvSpPr>
          <p:nvPr>
            <p:ph type="sldNum" sz="quarter" idx="12"/>
          </p:nvPr>
        </p:nvSpPr>
        <p:spPr/>
        <p:txBody>
          <a:bodyPr/>
          <a:lstStyle/>
          <a:p>
            <a:fld id="{C2691A68-5440-43C5-B248-032E2EBF1DC3}" type="slidenum">
              <a:rPr lang="en-US"/>
              <a:pPr/>
              <a:t>45</a:t>
            </a:fld>
            <a:endParaRPr lang="en-US"/>
          </a:p>
        </p:txBody>
      </p:sp>
      <p:sp>
        <p:nvSpPr>
          <p:cNvPr id="130052" name="Text Box 4"/>
          <p:cNvSpPr txBox="1">
            <a:spLocks noChangeArrowheads="1"/>
          </p:cNvSpPr>
          <p:nvPr/>
        </p:nvSpPr>
        <p:spPr bwMode="auto">
          <a:xfrm>
            <a:off x="990600" y="228600"/>
            <a:ext cx="3505200" cy="646331"/>
          </a:xfrm>
          <a:prstGeom prst="rect">
            <a:avLst/>
          </a:prstGeom>
          <a:noFill/>
          <a:ln w="9525">
            <a:solidFill>
              <a:schemeClr val="accent2"/>
            </a:solidFill>
            <a:miter lim="800000"/>
            <a:headEnd/>
            <a:tailEnd/>
          </a:ln>
          <a:effectLst/>
        </p:spPr>
        <p:txBody>
          <a:bodyPr wrap="square">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err="1" smtClean="0">
                <a:solidFill>
                  <a:schemeClr val="tx2"/>
                </a:solidFill>
                <a:latin typeface="Times New Roman" pitchFamily="18" charset="0"/>
              </a:rPr>
              <a:t>IsEmpty</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smtClean="0">
                <a:solidFill>
                  <a:srgbClr val="000000"/>
                </a:solidFill>
                <a:latin typeface="Times New Roman" pitchFamily="18" charset="0"/>
                <a:sym typeface="Symbol" pitchFamily="18" charset="2"/>
              </a:rPr>
              <a:t>return </a:t>
            </a:r>
            <a:r>
              <a:rPr lang="en-US" b="1" i="1" dirty="0" smtClean="0">
                <a:solidFill>
                  <a:schemeClr val="accent6"/>
                </a:solidFill>
                <a:latin typeface="Times New Roman" pitchFamily="18" charset="0"/>
                <a:sym typeface="Symbol" pitchFamily="18" charset="2"/>
              </a:rPr>
              <a:t>(f = r)</a:t>
            </a:r>
            <a:endParaRPr lang="en-US" b="1" i="1" dirty="0">
              <a:solidFill>
                <a:schemeClr val="accent6"/>
              </a:solidFill>
              <a:latin typeface="Times New Roman" pitchFamily="18" charset="0"/>
              <a:sym typeface="Symbol" pitchFamily="18" charset="2"/>
            </a:endParaRPr>
          </a:p>
        </p:txBody>
      </p:sp>
      <p:sp>
        <p:nvSpPr>
          <p:cNvPr id="10" name="Text Box 72"/>
          <p:cNvSpPr txBox="1">
            <a:spLocks noChangeArrowheads="1"/>
          </p:cNvSpPr>
          <p:nvPr/>
        </p:nvSpPr>
        <p:spPr bwMode="auto">
          <a:xfrm>
            <a:off x="990600" y="1066800"/>
            <a:ext cx="4419600" cy="1477328"/>
          </a:xfrm>
          <a:prstGeom prst="rect">
            <a:avLst/>
          </a:prstGeom>
          <a:noFill/>
          <a:ln w="9525">
            <a:solidFill>
              <a:schemeClr val="accent2"/>
            </a:solidFill>
            <a:miter lim="800000"/>
            <a:headEnd/>
            <a:tailEnd/>
          </a:ln>
          <a:effectLst/>
        </p:spPr>
        <p:txBody>
          <a:bodyPr>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smtClean="0">
                <a:solidFill>
                  <a:schemeClr val="tx2"/>
                </a:solidFill>
                <a:latin typeface="Times New Roman" pitchFamily="18" charset="0"/>
              </a:rPr>
              <a:t>front</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if</a:t>
            </a:r>
            <a:r>
              <a:rPr lang="en-US" dirty="0">
                <a:latin typeface="Times New Roman" pitchFamily="18" charset="0"/>
                <a:sym typeface="Symbol" pitchFamily="18" charset="2"/>
              </a:rPr>
              <a:t> </a:t>
            </a:r>
            <a:r>
              <a:rPr lang="en-US" b="1" i="1" dirty="0" err="1" smtClean="0">
                <a:solidFill>
                  <a:schemeClr val="accent2"/>
                </a:solidFill>
                <a:latin typeface="Times New Roman" pitchFamily="18" charset="0"/>
              </a:rPr>
              <a:t>IsEmpty</a:t>
            </a:r>
            <a:r>
              <a:rPr lang="en-US" b="1" i="1" dirty="0" smtClean="0">
                <a:solidFill>
                  <a:schemeClr val="accent2"/>
                </a:solidFill>
                <a:latin typeface="Times New Roman" pitchFamily="18" charset="0"/>
              </a:rPr>
              <a:t>() </a:t>
            </a:r>
            <a:r>
              <a:rPr lang="en-US" b="1" dirty="0" smtClean="0">
                <a:solidFill>
                  <a:srgbClr val="000000"/>
                </a:solidFill>
                <a:latin typeface="Times New Roman" pitchFamily="18" charset="0"/>
                <a:sym typeface="Symbol" pitchFamily="18" charset="2"/>
              </a:rPr>
              <a:t>then</a:t>
            </a:r>
            <a:endParaRPr lang="en-US" b="1" dirty="0">
              <a:solidFill>
                <a:srgbClr val="000000"/>
              </a:solidFill>
              <a:latin typeface="Times New Roman" pitchFamily="18" charset="0"/>
              <a:sym typeface="Symbol" pitchFamily="18" charset="2"/>
            </a:endParaRPr>
          </a:p>
          <a:p>
            <a:pPr defTabSz="228600"/>
            <a:r>
              <a:rPr lang="en-US" b="1" dirty="0">
                <a:solidFill>
                  <a:srgbClr val="000000"/>
                </a:solidFill>
                <a:latin typeface="Times New Roman" pitchFamily="18" charset="0"/>
                <a:sym typeface="Symbol" pitchFamily="18" charset="2"/>
              </a:rPr>
              <a:t>		throw </a:t>
            </a:r>
            <a:r>
              <a:rPr lang="en-US" b="1" i="1" dirty="0" err="1" smtClean="0">
                <a:solidFill>
                  <a:schemeClr val="accent2"/>
                </a:solidFill>
                <a:latin typeface="Times New Roman" pitchFamily="18" charset="0"/>
                <a:sym typeface="Symbol" pitchFamily="18" charset="2"/>
              </a:rPr>
              <a:t>EmptyQueueException</a:t>
            </a:r>
            <a:endParaRPr lang="en-US" b="1" dirty="0">
              <a:solidFill>
                <a:srgbClr val="000000"/>
              </a:solidFill>
              <a:latin typeface="Times New Roman" pitchFamily="18" charset="0"/>
              <a:sym typeface="Symbol" pitchFamily="18" charset="2"/>
            </a:endParaRPr>
          </a:p>
          <a:p>
            <a:pPr defTabSz="228600"/>
            <a:r>
              <a:rPr lang="en-US" dirty="0">
                <a:solidFill>
                  <a:schemeClr val="accent2"/>
                </a:solidFill>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else </a:t>
            </a:r>
            <a:r>
              <a:rPr lang="en-US" dirty="0">
                <a:latin typeface="Times New Roman" pitchFamily="18" charset="0"/>
                <a:sym typeface="Symbol" pitchFamily="18" charset="2"/>
              </a:rPr>
              <a:t> </a:t>
            </a:r>
            <a:endParaRPr lang="en-US" dirty="0">
              <a:latin typeface="Times New Roman" pitchFamily="18" charset="0"/>
            </a:endParaRPr>
          </a:p>
          <a:p>
            <a:pPr defTabSz="228600"/>
            <a:r>
              <a:rPr lang="en-US" dirty="0">
                <a:solidFill>
                  <a:schemeClr val="accent2"/>
                </a:solidFill>
                <a:latin typeface="Times New Roman" pitchFamily="18" charset="0"/>
              </a:rPr>
              <a:t>		</a:t>
            </a:r>
            <a:r>
              <a:rPr lang="en-US" b="1" i="1" dirty="0" smtClean="0">
                <a:latin typeface="Times New Roman" pitchFamily="18" charset="0"/>
              </a:rPr>
              <a:t>return</a:t>
            </a:r>
            <a:r>
              <a:rPr lang="en-US" b="1" i="1" dirty="0" smtClean="0">
                <a:solidFill>
                  <a:schemeClr val="accent2"/>
                </a:solidFill>
                <a:latin typeface="Times New Roman" pitchFamily="18" charset="0"/>
              </a:rPr>
              <a:t> Q[f]</a:t>
            </a:r>
            <a:endParaRPr lang="en-US" b="1" i="1" dirty="0">
              <a:solidFill>
                <a:schemeClr val="accent2"/>
              </a:solidFill>
              <a:latin typeface="Times New Roman" pitchFamily="18" charset="0"/>
              <a:sym typeface="Symbol" pitchFamily="18" charset="2"/>
            </a:endParaRPr>
          </a:p>
        </p:txBody>
      </p:sp>
      <p:sp>
        <p:nvSpPr>
          <p:cNvPr id="11" name="Text Box 72"/>
          <p:cNvSpPr txBox="1">
            <a:spLocks noChangeArrowheads="1"/>
          </p:cNvSpPr>
          <p:nvPr/>
        </p:nvSpPr>
        <p:spPr bwMode="auto">
          <a:xfrm>
            <a:off x="990600" y="2667000"/>
            <a:ext cx="4419600" cy="1754326"/>
          </a:xfrm>
          <a:prstGeom prst="rect">
            <a:avLst/>
          </a:prstGeom>
          <a:noFill/>
          <a:ln w="9525">
            <a:solidFill>
              <a:schemeClr val="accent2"/>
            </a:solidFill>
            <a:miter lim="800000"/>
            <a:headEnd/>
            <a:tailEnd/>
          </a:ln>
          <a:effectLst/>
        </p:spPr>
        <p:txBody>
          <a:bodyPr>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err="1" smtClean="0">
                <a:solidFill>
                  <a:schemeClr val="tx2"/>
                </a:solidFill>
                <a:latin typeface="Times New Roman" pitchFamily="18" charset="0"/>
              </a:rPr>
              <a:t>enqueue</a:t>
            </a:r>
            <a:r>
              <a:rPr lang="en-US" dirty="0" smtClean="0">
                <a:solidFill>
                  <a:schemeClr val="tx2"/>
                </a:solidFill>
                <a:latin typeface="Times New Roman" pitchFamily="18" charset="0"/>
              </a:rPr>
              <a:t>(</a:t>
            </a:r>
            <a:r>
              <a:rPr lang="en-US" b="1" i="1" dirty="0" smtClean="0">
                <a:solidFill>
                  <a:schemeClr val="tx2"/>
                </a:solidFill>
                <a:latin typeface="Times New Roman" pitchFamily="18" charset="0"/>
              </a:rPr>
              <a:t>o</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if</a:t>
            </a:r>
            <a:r>
              <a:rPr lang="en-US" dirty="0">
                <a:latin typeface="Times New Roman" pitchFamily="18" charset="0"/>
                <a:sym typeface="Symbol" pitchFamily="18" charset="2"/>
              </a:rPr>
              <a:t> </a:t>
            </a:r>
            <a:r>
              <a:rPr lang="en-US" b="1" i="1" dirty="0" smtClean="0">
                <a:solidFill>
                  <a:schemeClr val="accent2"/>
                </a:solidFill>
                <a:latin typeface="Times New Roman" pitchFamily="18" charset="0"/>
              </a:rPr>
              <a:t>Size()=N -1 </a:t>
            </a:r>
            <a:r>
              <a:rPr lang="en-US" b="1" dirty="0" smtClean="0">
                <a:solidFill>
                  <a:srgbClr val="000000"/>
                </a:solidFill>
                <a:latin typeface="Times New Roman" pitchFamily="18" charset="0"/>
                <a:sym typeface="Symbol" pitchFamily="18" charset="2"/>
              </a:rPr>
              <a:t>then</a:t>
            </a:r>
            <a:endParaRPr lang="en-US" b="1" dirty="0">
              <a:solidFill>
                <a:srgbClr val="000000"/>
              </a:solidFill>
              <a:latin typeface="Times New Roman" pitchFamily="18" charset="0"/>
              <a:sym typeface="Symbol" pitchFamily="18" charset="2"/>
            </a:endParaRPr>
          </a:p>
          <a:p>
            <a:pPr defTabSz="228600"/>
            <a:r>
              <a:rPr lang="en-US" b="1" dirty="0">
                <a:solidFill>
                  <a:srgbClr val="000000"/>
                </a:solidFill>
                <a:latin typeface="Times New Roman" pitchFamily="18" charset="0"/>
                <a:sym typeface="Symbol" pitchFamily="18" charset="2"/>
              </a:rPr>
              <a:t>		throw </a:t>
            </a:r>
            <a:r>
              <a:rPr lang="en-US" b="1" i="1" dirty="0" err="1" smtClean="0">
                <a:solidFill>
                  <a:schemeClr val="accent2"/>
                </a:solidFill>
                <a:latin typeface="Times New Roman" pitchFamily="18" charset="0"/>
                <a:sym typeface="Symbol" pitchFamily="18" charset="2"/>
              </a:rPr>
              <a:t>FullQueueException</a:t>
            </a:r>
            <a:endParaRPr lang="en-US" b="1" dirty="0">
              <a:solidFill>
                <a:srgbClr val="000000"/>
              </a:solidFill>
              <a:latin typeface="Times New Roman" pitchFamily="18" charset="0"/>
              <a:sym typeface="Symbol" pitchFamily="18" charset="2"/>
            </a:endParaRPr>
          </a:p>
          <a:p>
            <a:pPr defTabSz="228600"/>
            <a:r>
              <a:rPr lang="en-US" dirty="0">
                <a:solidFill>
                  <a:schemeClr val="accent2"/>
                </a:solidFill>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else </a:t>
            </a:r>
            <a:r>
              <a:rPr lang="en-US" dirty="0">
                <a:latin typeface="Times New Roman" pitchFamily="18" charset="0"/>
                <a:sym typeface="Symbol" pitchFamily="18" charset="2"/>
              </a:rPr>
              <a:t> </a:t>
            </a:r>
            <a:endParaRPr lang="en-US" dirty="0">
              <a:latin typeface="Times New Roman" pitchFamily="18" charset="0"/>
            </a:endParaRPr>
          </a:p>
          <a:p>
            <a:pPr defTabSz="228600"/>
            <a:r>
              <a:rPr lang="en-US" dirty="0">
                <a:solidFill>
                  <a:schemeClr val="accent2"/>
                </a:solidFill>
                <a:latin typeface="Times New Roman" pitchFamily="18" charset="0"/>
              </a:rPr>
              <a:t>		</a:t>
            </a:r>
            <a:r>
              <a:rPr lang="en-US" dirty="0">
                <a:solidFill>
                  <a:schemeClr val="accent2"/>
                </a:solidFill>
                <a:latin typeface="Times New Roman" pitchFamily="18" charset="0"/>
                <a:sym typeface="Symbol" pitchFamily="18" charset="2"/>
              </a:rPr>
              <a:t>		</a:t>
            </a:r>
            <a:r>
              <a:rPr lang="en-US" dirty="0" smtClean="0">
                <a:solidFill>
                  <a:schemeClr val="accent2"/>
                </a:solidFill>
                <a:latin typeface="Times New Roman" pitchFamily="18" charset="0"/>
                <a:sym typeface="Symbol" pitchFamily="18" charset="2"/>
              </a:rPr>
              <a:t>Q[r] </a:t>
            </a:r>
            <a:r>
              <a:rPr lang="en-US" dirty="0">
                <a:solidFill>
                  <a:srgbClr val="000000"/>
                </a:solidFill>
                <a:latin typeface="Times New Roman" pitchFamily="18" charset="0"/>
                <a:sym typeface="Symbol" pitchFamily="18" charset="2"/>
              </a:rPr>
              <a:t></a:t>
            </a:r>
            <a:r>
              <a:rPr lang="en-US" dirty="0">
                <a:solidFill>
                  <a:schemeClr val="tx2"/>
                </a:solidFill>
                <a:latin typeface="Times New Roman" pitchFamily="18" charset="0"/>
                <a:sym typeface="Symbol" pitchFamily="18" charset="2"/>
              </a:rPr>
              <a:t> </a:t>
            </a:r>
            <a:r>
              <a:rPr lang="en-US" b="1" i="1" dirty="0" smtClean="0">
                <a:solidFill>
                  <a:schemeClr val="accent2"/>
                </a:solidFill>
                <a:latin typeface="Times New Roman" pitchFamily="18" charset="0"/>
                <a:sym typeface="Symbol" pitchFamily="18" charset="2"/>
              </a:rPr>
              <a:t>o</a:t>
            </a:r>
          </a:p>
          <a:p>
            <a:pPr defTabSz="228600"/>
            <a:r>
              <a:rPr lang="en-US" b="1" i="1" dirty="0" smtClean="0">
                <a:solidFill>
                  <a:schemeClr val="accent2"/>
                </a:solidFill>
                <a:latin typeface="Times New Roman" pitchFamily="18" charset="0"/>
              </a:rPr>
              <a:t>				r</a:t>
            </a:r>
            <a:r>
              <a:rPr lang="en-US" dirty="0" smtClean="0">
                <a:solidFill>
                  <a:schemeClr val="tx2"/>
                </a:solidFill>
                <a:latin typeface="Times New Roman" pitchFamily="18" charset="0"/>
              </a:rPr>
              <a:t> </a:t>
            </a:r>
            <a:r>
              <a:rPr lang="en-US" dirty="0" smtClean="0">
                <a:solidFill>
                  <a:srgbClr val="000000"/>
                </a:solidFill>
                <a:latin typeface="Times New Roman" pitchFamily="18" charset="0"/>
                <a:sym typeface="Symbol" pitchFamily="18" charset="2"/>
              </a:rPr>
              <a:t></a:t>
            </a:r>
            <a:r>
              <a:rPr lang="en-US" dirty="0" smtClean="0">
                <a:solidFill>
                  <a:schemeClr val="tx2"/>
                </a:solidFill>
                <a:latin typeface="Times New Roman" pitchFamily="18" charset="0"/>
                <a:sym typeface="Symbol" pitchFamily="18" charset="2"/>
              </a:rPr>
              <a:t> (</a:t>
            </a:r>
            <a:r>
              <a:rPr lang="en-US" b="1" i="1" dirty="0" smtClean="0">
                <a:solidFill>
                  <a:schemeClr val="accent2"/>
                </a:solidFill>
                <a:latin typeface="Times New Roman" pitchFamily="18" charset="0"/>
                <a:sym typeface="Symbol" pitchFamily="18" charset="2"/>
              </a:rPr>
              <a:t>r</a:t>
            </a:r>
            <a:r>
              <a:rPr lang="en-US" dirty="0" smtClean="0">
                <a:solidFill>
                  <a:schemeClr val="accent2"/>
                </a:solidFill>
                <a:latin typeface="Times New Roman" pitchFamily="18" charset="0"/>
                <a:sym typeface="Symbol" pitchFamily="18" charset="2"/>
              </a:rPr>
              <a:t> +</a:t>
            </a:r>
            <a:r>
              <a:rPr lang="en-US" dirty="0" smtClean="0">
                <a:solidFill>
                  <a:schemeClr val="tx2"/>
                </a:solidFill>
                <a:latin typeface="Times New Roman" pitchFamily="18" charset="0"/>
                <a:sym typeface="Symbol" pitchFamily="18" charset="2"/>
              </a:rPr>
              <a:t> </a:t>
            </a:r>
            <a:r>
              <a:rPr lang="en-US" dirty="0" smtClean="0">
                <a:solidFill>
                  <a:schemeClr val="accent2"/>
                </a:solidFill>
                <a:latin typeface="Times New Roman" pitchFamily="18" charset="0"/>
                <a:sym typeface="Symbol" pitchFamily="18" charset="2"/>
              </a:rPr>
              <a:t>1) mod </a:t>
            </a:r>
            <a:r>
              <a:rPr lang="en-US" i="1" dirty="0" smtClean="0">
                <a:solidFill>
                  <a:schemeClr val="accent2"/>
                </a:solidFill>
                <a:latin typeface="Times New Roman" pitchFamily="18" charset="0"/>
                <a:sym typeface="Symbol" pitchFamily="18" charset="2"/>
              </a:rPr>
              <a:t>N</a:t>
            </a:r>
            <a:endParaRPr lang="en-US" b="1" i="1" dirty="0">
              <a:solidFill>
                <a:schemeClr val="accent2"/>
              </a:solidFill>
              <a:latin typeface="Times New Roman" pitchFamily="18" charset="0"/>
              <a:sym typeface="Symbol" pitchFamily="18" charset="2"/>
            </a:endParaRPr>
          </a:p>
        </p:txBody>
      </p:sp>
      <p:sp>
        <p:nvSpPr>
          <p:cNvPr id="12" name="Text Box 4"/>
          <p:cNvSpPr txBox="1">
            <a:spLocks noChangeArrowheads="1"/>
          </p:cNvSpPr>
          <p:nvPr/>
        </p:nvSpPr>
        <p:spPr bwMode="auto">
          <a:xfrm>
            <a:off x="4953000" y="228600"/>
            <a:ext cx="3733800" cy="646331"/>
          </a:xfrm>
          <a:prstGeom prst="rect">
            <a:avLst/>
          </a:prstGeom>
          <a:noFill/>
          <a:ln w="9525">
            <a:solidFill>
              <a:schemeClr val="accent2"/>
            </a:solidFill>
            <a:miter lim="800000"/>
            <a:headEnd/>
            <a:tailEnd/>
          </a:ln>
          <a:effectLst/>
        </p:spPr>
        <p:txBody>
          <a:bodyPr wrap="square">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smtClean="0">
                <a:solidFill>
                  <a:schemeClr val="tx2"/>
                </a:solidFill>
                <a:latin typeface="Times New Roman" pitchFamily="18" charset="0"/>
              </a:rPr>
              <a:t>Size(</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smtClean="0">
                <a:solidFill>
                  <a:srgbClr val="000000"/>
                </a:solidFill>
                <a:latin typeface="Times New Roman" pitchFamily="18" charset="0"/>
                <a:sym typeface="Symbol" pitchFamily="18" charset="2"/>
              </a:rPr>
              <a:t>return  </a:t>
            </a:r>
            <a:r>
              <a:rPr lang="en-US" b="1" i="1" dirty="0" smtClean="0">
                <a:solidFill>
                  <a:schemeClr val="accent6"/>
                </a:solidFill>
                <a:latin typeface="Times New Roman" pitchFamily="18" charset="0"/>
                <a:sym typeface="Symbol" pitchFamily="18" charset="2"/>
              </a:rPr>
              <a:t>(N – f + r) mod  N</a:t>
            </a:r>
            <a:endParaRPr lang="en-US" b="1" i="1" dirty="0">
              <a:solidFill>
                <a:schemeClr val="accent6"/>
              </a:solidFill>
              <a:latin typeface="Times New Roman" pitchFamily="18" charset="0"/>
              <a:sym typeface="Symbol" pitchFamily="18" charset="2"/>
            </a:endParaRPr>
          </a:p>
        </p:txBody>
      </p:sp>
      <p:sp>
        <p:nvSpPr>
          <p:cNvPr id="9" name="Text Box 71"/>
          <p:cNvSpPr txBox="1">
            <a:spLocks noChangeArrowheads="1"/>
          </p:cNvSpPr>
          <p:nvPr/>
        </p:nvSpPr>
        <p:spPr bwMode="auto">
          <a:xfrm>
            <a:off x="990600" y="4549676"/>
            <a:ext cx="5562600" cy="2308324"/>
          </a:xfrm>
          <a:prstGeom prst="rect">
            <a:avLst/>
          </a:prstGeom>
          <a:noFill/>
          <a:ln w="9525">
            <a:solidFill>
              <a:schemeClr val="accent2"/>
            </a:solidFill>
            <a:miter lim="800000"/>
            <a:headEnd/>
            <a:tailEnd/>
          </a:ln>
          <a:effectLst/>
        </p:spPr>
        <p:txBody>
          <a:bodyPr wrap="square">
            <a:spAutoFit/>
          </a:bodyPr>
          <a:lstStyle/>
          <a:p>
            <a:pPr defTabSz="228600"/>
            <a:r>
              <a:rPr lang="en-US" b="1" dirty="0">
                <a:solidFill>
                  <a:srgbClr val="000000"/>
                </a:solidFill>
                <a:latin typeface="Times New Roman" pitchFamily="18" charset="0"/>
              </a:rPr>
              <a:t>Algorithm</a:t>
            </a:r>
            <a:r>
              <a:rPr lang="en-US" dirty="0">
                <a:latin typeface="Times New Roman" pitchFamily="18" charset="0"/>
              </a:rPr>
              <a:t> </a:t>
            </a:r>
            <a:r>
              <a:rPr lang="en-US" b="1" i="1" dirty="0" err="1" smtClean="0">
                <a:solidFill>
                  <a:schemeClr val="tx2"/>
                </a:solidFill>
                <a:latin typeface="Times New Roman" pitchFamily="18" charset="0"/>
              </a:rPr>
              <a:t>dequeue</a:t>
            </a:r>
            <a:r>
              <a:rPr lang="en-US" dirty="0" smtClean="0">
                <a:solidFill>
                  <a:schemeClr val="tx2"/>
                </a:solidFill>
                <a:latin typeface="Times New Roman" pitchFamily="18" charset="0"/>
              </a:rPr>
              <a:t>():</a:t>
            </a:r>
            <a:endParaRPr lang="en-US" dirty="0">
              <a:solidFill>
                <a:schemeClr val="tx2"/>
              </a:solidFill>
              <a:latin typeface="Times New Roman" pitchFamily="18" charset="0"/>
            </a:endParaRPr>
          </a:p>
          <a:p>
            <a:pPr defTabSz="228600"/>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if</a:t>
            </a:r>
            <a:r>
              <a:rPr lang="en-US" dirty="0">
                <a:latin typeface="Times New Roman" pitchFamily="18" charset="0"/>
                <a:sym typeface="Symbol" pitchFamily="18" charset="2"/>
              </a:rPr>
              <a:t> </a:t>
            </a:r>
            <a:r>
              <a:rPr lang="en-US" b="1" i="1" dirty="0" err="1">
                <a:solidFill>
                  <a:schemeClr val="accent2"/>
                </a:solidFill>
                <a:latin typeface="Times New Roman" pitchFamily="18" charset="0"/>
                <a:sym typeface="Symbol" pitchFamily="18" charset="2"/>
              </a:rPr>
              <a:t>isEmpty</a:t>
            </a:r>
            <a:r>
              <a:rPr lang="en-US" dirty="0">
                <a:solidFill>
                  <a:schemeClr val="accent2"/>
                </a:solidFill>
                <a:latin typeface="Times New Roman" pitchFamily="18" charset="0"/>
              </a:rPr>
              <a:t>()</a:t>
            </a:r>
            <a:r>
              <a:rPr lang="en-US" dirty="0">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then</a:t>
            </a:r>
          </a:p>
          <a:p>
            <a:pPr defTabSz="228600"/>
            <a:r>
              <a:rPr lang="en-US" b="1" dirty="0">
                <a:solidFill>
                  <a:srgbClr val="000000"/>
                </a:solidFill>
                <a:latin typeface="Times New Roman" pitchFamily="18" charset="0"/>
                <a:sym typeface="Symbol" pitchFamily="18" charset="2"/>
              </a:rPr>
              <a:t>		throw </a:t>
            </a:r>
            <a:r>
              <a:rPr lang="en-US" b="1" i="1" dirty="0" err="1" smtClean="0">
                <a:solidFill>
                  <a:schemeClr val="accent2"/>
                </a:solidFill>
                <a:latin typeface="Times New Roman" pitchFamily="18" charset="0"/>
                <a:sym typeface="Symbol" pitchFamily="18" charset="2"/>
              </a:rPr>
              <a:t>EmptyQueueException</a:t>
            </a:r>
            <a:endParaRPr lang="en-US" b="1" dirty="0">
              <a:solidFill>
                <a:srgbClr val="000000"/>
              </a:solidFill>
              <a:latin typeface="Times New Roman" pitchFamily="18" charset="0"/>
              <a:sym typeface="Symbol" pitchFamily="18" charset="2"/>
            </a:endParaRPr>
          </a:p>
          <a:p>
            <a:pPr defTabSz="228600"/>
            <a:r>
              <a:rPr lang="en-US" dirty="0">
                <a:solidFill>
                  <a:schemeClr val="accent2"/>
                </a:solidFill>
                <a:latin typeface="Times New Roman" pitchFamily="18" charset="0"/>
                <a:sym typeface="Symbol" pitchFamily="18" charset="2"/>
              </a:rPr>
              <a:t>	 </a:t>
            </a:r>
            <a:r>
              <a:rPr lang="en-US" b="1" dirty="0">
                <a:solidFill>
                  <a:srgbClr val="000000"/>
                </a:solidFill>
                <a:latin typeface="Times New Roman" pitchFamily="18" charset="0"/>
                <a:sym typeface="Symbol" pitchFamily="18" charset="2"/>
              </a:rPr>
              <a:t>else </a:t>
            </a:r>
            <a:r>
              <a:rPr lang="en-US" dirty="0">
                <a:latin typeface="Times New Roman" pitchFamily="18" charset="0"/>
                <a:sym typeface="Symbol" pitchFamily="18" charset="2"/>
              </a:rPr>
              <a:t> </a:t>
            </a:r>
            <a:endParaRPr lang="en-US" dirty="0" smtClean="0">
              <a:latin typeface="Times New Roman" pitchFamily="18" charset="0"/>
              <a:sym typeface="Symbol" pitchFamily="18" charset="2"/>
            </a:endParaRPr>
          </a:p>
          <a:p>
            <a:pPr defTabSz="228600"/>
            <a:r>
              <a:rPr lang="en-US" dirty="0" smtClean="0">
                <a:latin typeface="Times New Roman" pitchFamily="18" charset="0"/>
                <a:sym typeface="Symbol" pitchFamily="18" charset="2"/>
              </a:rPr>
              <a:t>		</a:t>
            </a:r>
            <a:r>
              <a:rPr lang="en-US" i="1" dirty="0" smtClean="0">
                <a:solidFill>
                  <a:schemeClr val="accent6"/>
                </a:solidFill>
                <a:latin typeface="Times New Roman" pitchFamily="18" charset="0"/>
                <a:sym typeface="Symbol" pitchFamily="18" charset="2"/>
              </a:rPr>
              <a:t>e  Q[f]</a:t>
            </a:r>
          </a:p>
          <a:p>
            <a:pPr defTabSz="228600"/>
            <a:r>
              <a:rPr lang="en-US" i="1" dirty="0" smtClean="0">
                <a:solidFill>
                  <a:schemeClr val="accent6"/>
                </a:solidFill>
                <a:latin typeface="Times New Roman" pitchFamily="18" charset="0"/>
                <a:sym typeface="Symbol" pitchFamily="18" charset="2"/>
              </a:rPr>
              <a:t>		Q[f]  NULL</a:t>
            </a:r>
            <a:endParaRPr lang="en-US" i="1" dirty="0">
              <a:solidFill>
                <a:schemeClr val="accent6"/>
              </a:solidFill>
              <a:latin typeface="Times New Roman" pitchFamily="18" charset="0"/>
            </a:endParaRPr>
          </a:p>
          <a:p>
            <a:pPr defTabSz="228600"/>
            <a:r>
              <a:rPr lang="en-US" dirty="0">
                <a:solidFill>
                  <a:schemeClr val="accent2"/>
                </a:solidFill>
                <a:latin typeface="Times New Roman" pitchFamily="18" charset="0"/>
              </a:rPr>
              <a:t>		</a:t>
            </a:r>
            <a:r>
              <a:rPr lang="en-US" b="1" i="1" dirty="0" smtClean="0">
                <a:solidFill>
                  <a:schemeClr val="tx2"/>
                </a:solidFill>
                <a:latin typeface="Times New Roman" pitchFamily="18" charset="0"/>
              </a:rPr>
              <a:t>f </a:t>
            </a:r>
            <a:r>
              <a:rPr lang="en-US" dirty="0" smtClean="0">
                <a:solidFill>
                  <a:srgbClr val="000000"/>
                </a:solidFill>
                <a:latin typeface="Times New Roman" pitchFamily="18" charset="0"/>
                <a:sym typeface="Symbol" pitchFamily="18" charset="2"/>
              </a:rPr>
              <a:t></a:t>
            </a:r>
            <a:r>
              <a:rPr lang="en-US" dirty="0" smtClean="0">
                <a:solidFill>
                  <a:schemeClr val="tx2"/>
                </a:solidFill>
                <a:latin typeface="Times New Roman" pitchFamily="18" charset="0"/>
                <a:sym typeface="Symbol" pitchFamily="18" charset="2"/>
              </a:rPr>
              <a:t> (</a:t>
            </a:r>
            <a:r>
              <a:rPr lang="en-US" b="1" i="1" dirty="0" smtClean="0">
                <a:solidFill>
                  <a:schemeClr val="accent2"/>
                </a:solidFill>
                <a:latin typeface="Times New Roman" pitchFamily="18" charset="0"/>
                <a:sym typeface="Symbol" pitchFamily="18" charset="2"/>
              </a:rPr>
              <a:t>f</a:t>
            </a:r>
            <a:r>
              <a:rPr lang="en-US" dirty="0" smtClean="0">
                <a:solidFill>
                  <a:schemeClr val="accent2"/>
                </a:solidFill>
                <a:latin typeface="Times New Roman" pitchFamily="18" charset="0"/>
                <a:sym typeface="Symbol" pitchFamily="18" charset="2"/>
              </a:rPr>
              <a:t> +</a:t>
            </a:r>
            <a:r>
              <a:rPr lang="en-US" dirty="0" smtClean="0">
                <a:solidFill>
                  <a:schemeClr val="tx2"/>
                </a:solidFill>
                <a:latin typeface="Times New Roman" pitchFamily="18" charset="0"/>
                <a:sym typeface="Symbol" pitchFamily="18" charset="2"/>
              </a:rPr>
              <a:t> </a:t>
            </a:r>
            <a:r>
              <a:rPr lang="en-US" dirty="0" smtClean="0">
                <a:solidFill>
                  <a:schemeClr val="accent2"/>
                </a:solidFill>
                <a:latin typeface="Times New Roman" pitchFamily="18" charset="0"/>
                <a:sym typeface="Symbol" pitchFamily="18" charset="2"/>
              </a:rPr>
              <a:t>1) mod </a:t>
            </a:r>
            <a:r>
              <a:rPr lang="en-US" i="1" dirty="0" smtClean="0">
                <a:solidFill>
                  <a:schemeClr val="accent2"/>
                </a:solidFill>
                <a:latin typeface="Times New Roman" pitchFamily="18" charset="0"/>
                <a:sym typeface="Symbol" pitchFamily="18" charset="2"/>
              </a:rPr>
              <a:t>N</a:t>
            </a:r>
            <a:endParaRPr lang="en-US" i="1" dirty="0">
              <a:solidFill>
                <a:schemeClr val="accent2"/>
              </a:solidFill>
              <a:latin typeface="Times New Roman" pitchFamily="18" charset="0"/>
              <a:sym typeface="Symbol" pitchFamily="18" charset="2"/>
            </a:endParaRPr>
          </a:p>
          <a:p>
            <a:pPr defTabSz="228600"/>
            <a:r>
              <a:rPr lang="en-US" b="1" dirty="0">
                <a:solidFill>
                  <a:srgbClr val="000000"/>
                </a:solidFill>
                <a:latin typeface="Times New Roman" pitchFamily="18" charset="0"/>
                <a:sym typeface="Symbol" pitchFamily="18" charset="2"/>
              </a:rPr>
              <a:t>		return</a:t>
            </a:r>
            <a:r>
              <a:rPr lang="en-US" dirty="0">
                <a:latin typeface="Times New Roman" pitchFamily="18" charset="0"/>
                <a:sym typeface="Symbol" pitchFamily="18" charset="2"/>
              </a:rPr>
              <a:t> </a:t>
            </a:r>
            <a:r>
              <a:rPr lang="en-US" b="1" i="1" dirty="0" smtClean="0">
                <a:solidFill>
                  <a:schemeClr val="accent2"/>
                </a:solidFill>
                <a:latin typeface="Times New Roman" pitchFamily="18" charset="0"/>
                <a:sym typeface="Symbol" pitchFamily="18" charset="2"/>
              </a:rPr>
              <a:t>e</a:t>
            </a:r>
            <a:endParaRPr lang="en-US" dirty="0">
              <a:solidFill>
                <a:schemeClr val="accent2"/>
              </a:solidFill>
              <a:latin typeface="Times New Roman" pitchFamily="18" charset="0"/>
              <a:sym typeface="Symbol" pitchFamily="18" charset="2"/>
            </a:endParaRPr>
          </a:p>
        </p:txBody>
      </p:sp>
      <p:sp>
        <p:nvSpPr>
          <p:cNvPr id="13" name="TextBox 12"/>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endParaRPr lang="en-US" smtClean="0"/>
          </a:p>
        </p:txBody>
      </p:sp>
      <p:pic>
        <p:nvPicPr>
          <p:cNvPr id="9219" name="Picture 2"/>
          <p:cNvPicPr>
            <a:picLocks noGrp="1" noChangeAspect="1" noChangeArrowheads="1"/>
          </p:cNvPicPr>
          <p:nvPr>
            <p:ph idx="1"/>
          </p:nvPr>
        </p:nvPicPr>
        <p:blipFill>
          <a:blip r:embed="rId2" cstate="print"/>
          <a:srcRect/>
          <a:stretch>
            <a:fillRect/>
          </a:stretch>
        </p:blipFill>
        <p:spPr>
          <a:xfrm>
            <a:off x="1143000" y="0"/>
            <a:ext cx="8865514" cy="6858000"/>
          </a:xfrm>
          <a:noFill/>
        </p:spPr>
      </p:pic>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1371600" y="0"/>
            <a:ext cx="7772400" cy="1143000"/>
          </a:xfrm>
        </p:spPr>
        <p:txBody>
          <a:bodyPr/>
          <a:lstStyle/>
          <a:p>
            <a:pPr eaLnBrk="1" hangingPunct="1"/>
            <a:r>
              <a:rPr lang="en-US" dirty="0" smtClean="0"/>
              <a:t>Queue Implementation </a:t>
            </a:r>
          </a:p>
        </p:txBody>
      </p:sp>
      <p:sp>
        <p:nvSpPr>
          <p:cNvPr id="22531" name="Content Placeholder 2"/>
          <p:cNvSpPr>
            <a:spLocks noGrp="1"/>
          </p:cNvSpPr>
          <p:nvPr>
            <p:ph idx="1"/>
          </p:nvPr>
        </p:nvSpPr>
        <p:spPr>
          <a:xfrm>
            <a:off x="1219200" y="1143000"/>
            <a:ext cx="8229600" cy="5410200"/>
          </a:xfrm>
        </p:spPr>
        <p:txBody>
          <a:bodyPr/>
          <a:lstStyle/>
          <a:p>
            <a:pPr eaLnBrk="1" hangingPunct="1">
              <a:buFont typeface="Wingdings 2" pitchFamily="18" charset="2"/>
              <a:buNone/>
            </a:pPr>
            <a:r>
              <a:rPr lang="en-US" sz="2400" dirty="0" smtClean="0"/>
              <a:t>#include&lt;</a:t>
            </a:r>
            <a:r>
              <a:rPr lang="en-US" sz="2400" dirty="0" err="1" smtClean="0"/>
              <a:t>iostream.h</a:t>
            </a:r>
            <a:r>
              <a:rPr lang="en-US" sz="2400" dirty="0" smtClean="0"/>
              <a:t>&gt;</a:t>
            </a:r>
          </a:p>
          <a:p>
            <a:pPr eaLnBrk="1" hangingPunct="1">
              <a:buFont typeface="Wingdings 2" pitchFamily="18" charset="2"/>
              <a:buNone/>
            </a:pPr>
            <a:r>
              <a:rPr lang="en-US" sz="2400" dirty="0" smtClean="0"/>
              <a:t>#include&lt;</a:t>
            </a:r>
            <a:r>
              <a:rPr lang="en-US" sz="2400" dirty="0" err="1" smtClean="0"/>
              <a:t>conio.h</a:t>
            </a:r>
            <a:r>
              <a:rPr lang="en-US" sz="2400" dirty="0" smtClean="0"/>
              <a:t>&gt;</a:t>
            </a:r>
          </a:p>
          <a:p>
            <a:pPr eaLnBrk="1" hangingPunct="1">
              <a:buFont typeface="Wingdings 2" pitchFamily="18" charset="2"/>
              <a:buNone/>
            </a:pPr>
            <a:r>
              <a:rPr lang="en-US" sz="2400" dirty="0" smtClean="0"/>
              <a:t>#include&lt;</a:t>
            </a:r>
            <a:r>
              <a:rPr lang="en-US" sz="2400" dirty="0" err="1" smtClean="0"/>
              <a:t>stdlib.h</a:t>
            </a:r>
            <a:r>
              <a:rPr lang="en-US" sz="2400" dirty="0" smtClean="0"/>
              <a:t>&gt; </a:t>
            </a:r>
          </a:p>
          <a:p>
            <a:pPr eaLnBrk="1" hangingPunct="1">
              <a:buFont typeface="Wingdings 2" pitchFamily="18" charset="2"/>
              <a:buNone/>
            </a:pPr>
            <a:r>
              <a:rPr lang="en-US" sz="2400" dirty="0" smtClean="0"/>
              <a:t>class queue</a:t>
            </a:r>
          </a:p>
          <a:p>
            <a:pPr eaLnBrk="1" hangingPunct="1">
              <a:buFont typeface="Wingdings 2" pitchFamily="18" charset="2"/>
              <a:buNone/>
            </a:pPr>
            <a:r>
              <a:rPr lang="en-US" sz="2400" dirty="0" smtClean="0"/>
              <a:t>{</a:t>
            </a:r>
          </a:p>
          <a:p>
            <a:pPr eaLnBrk="1" hangingPunct="1">
              <a:buFont typeface="Wingdings 2" pitchFamily="18" charset="2"/>
              <a:buNone/>
            </a:pPr>
            <a:r>
              <a:rPr lang="en-US" sz="2400" dirty="0" err="1" smtClean="0"/>
              <a:t>int</a:t>
            </a:r>
            <a:r>
              <a:rPr lang="en-US" sz="2400" dirty="0" smtClean="0"/>
              <a:t> queue[5];</a:t>
            </a:r>
          </a:p>
          <a:p>
            <a:pPr eaLnBrk="1" hangingPunct="1">
              <a:buFont typeface="Wingdings 2" pitchFamily="18" charset="2"/>
              <a:buNone/>
            </a:pPr>
            <a:r>
              <a:rPr lang="en-US" sz="2400" dirty="0" err="1" smtClean="0"/>
              <a:t>int</a:t>
            </a:r>
            <a:r>
              <a:rPr lang="en-US" sz="2400" dirty="0" smtClean="0"/>
              <a:t> </a:t>
            </a:r>
            <a:r>
              <a:rPr lang="en-US" sz="2400" dirty="0" err="1" smtClean="0"/>
              <a:t>rear,front</a:t>
            </a:r>
            <a:r>
              <a:rPr lang="en-US" sz="2400" dirty="0" smtClean="0"/>
              <a:t>;</a:t>
            </a:r>
          </a:p>
          <a:p>
            <a:pPr eaLnBrk="1" hangingPunct="1">
              <a:buFont typeface="Wingdings 2" pitchFamily="18" charset="2"/>
              <a:buNone/>
            </a:pPr>
            <a:r>
              <a:rPr lang="en-US" sz="2400" dirty="0" smtClean="0"/>
              <a:t>public:</a:t>
            </a:r>
          </a:p>
          <a:p>
            <a:pPr eaLnBrk="1" hangingPunct="1">
              <a:buFont typeface="Wingdings 2" pitchFamily="18" charset="2"/>
              <a:buNone/>
            </a:pPr>
            <a:r>
              <a:rPr lang="en-US" sz="2400" dirty="0" smtClean="0"/>
              <a:t>queue()</a:t>
            </a:r>
          </a:p>
          <a:p>
            <a:pPr eaLnBrk="1" hangingPunct="1">
              <a:buFont typeface="Wingdings 2" pitchFamily="18" charset="2"/>
              <a:buNone/>
            </a:pPr>
            <a:r>
              <a:rPr lang="en-US" sz="2400" dirty="0" smtClean="0"/>
              <a:t>{rear=-1;</a:t>
            </a:r>
          </a:p>
          <a:p>
            <a:pPr eaLnBrk="1" hangingPunct="1">
              <a:buFont typeface="Wingdings 2" pitchFamily="18" charset="2"/>
              <a:buNone/>
            </a:pPr>
            <a:r>
              <a:rPr lang="en-US" sz="2400" dirty="0" smtClean="0"/>
              <a:t>front=-1;</a:t>
            </a:r>
          </a:p>
          <a:p>
            <a:pPr eaLnBrk="1" hangingPunct="1">
              <a:buFont typeface="Wingdings 2" pitchFamily="18" charset="2"/>
              <a:buNone/>
            </a:pPr>
            <a:r>
              <a:rPr lang="en-US" sz="2400" dirty="0" smtClean="0"/>
              <a:t>}</a:t>
            </a:r>
          </a:p>
          <a:p>
            <a:pPr eaLnBrk="1" hangingPunct="1">
              <a:buNone/>
            </a:pPr>
            <a:r>
              <a:rPr lang="en-US" sz="2400" dirty="0" smtClean="0"/>
              <a:t> </a:t>
            </a:r>
          </a:p>
          <a:p>
            <a:pPr eaLnBrk="1" hangingPunct="1"/>
            <a:endParaRPr lang="en-US" sz="2400" dirty="0"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Content Placeholder 2"/>
          <p:cNvSpPr>
            <a:spLocks noGrp="1"/>
          </p:cNvSpPr>
          <p:nvPr>
            <p:ph idx="1"/>
          </p:nvPr>
        </p:nvSpPr>
        <p:spPr>
          <a:xfrm>
            <a:off x="1219200" y="381000"/>
            <a:ext cx="8229600" cy="4389438"/>
          </a:xfrm>
        </p:spPr>
        <p:txBody>
          <a:bodyPr/>
          <a:lstStyle/>
          <a:p>
            <a:pPr eaLnBrk="1" hangingPunct="1">
              <a:buFont typeface="Wingdings 2" pitchFamily="18" charset="2"/>
              <a:buNone/>
            </a:pPr>
            <a:r>
              <a:rPr lang="en-US" dirty="0" smtClean="0"/>
              <a:t>void insert(</a:t>
            </a:r>
            <a:r>
              <a:rPr lang="en-US" dirty="0" err="1" smtClean="0"/>
              <a:t>int</a:t>
            </a:r>
            <a:r>
              <a:rPr lang="en-US" dirty="0" smtClean="0"/>
              <a:t> x)</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if(rear &gt;  4)</a:t>
            </a:r>
          </a:p>
          <a:p>
            <a:pPr eaLnBrk="1" hangingPunct="1">
              <a:buFont typeface="Wingdings 2" pitchFamily="18" charset="2"/>
              <a:buNone/>
            </a:pPr>
            <a:r>
              <a:rPr lang="en-US" dirty="0" smtClean="0"/>
              <a:t>{</a:t>
            </a:r>
          </a:p>
          <a:p>
            <a:pPr eaLnBrk="1" hangingPunct="1">
              <a:buFont typeface="Wingdings 2" pitchFamily="18" charset="2"/>
              <a:buNone/>
            </a:pPr>
            <a:r>
              <a:rPr lang="en-US" dirty="0" err="1" smtClean="0"/>
              <a:t>cout</a:t>
            </a:r>
            <a:r>
              <a:rPr lang="en-US" dirty="0" smtClean="0"/>
              <a:t> &lt;&lt;"queue over flow";</a:t>
            </a:r>
          </a:p>
          <a:p>
            <a:pPr eaLnBrk="1" hangingPunct="1">
              <a:buFont typeface="Wingdings 2" pitchFamily="18" charset="2"/>
              <a:buNone/>
            </a:pPr>
            <a:r>
              <a:rPr lang="en-US" dirty="0" smtClean="0"/>
              <a:t>rear=-1;</a:t>
            </a:r>
          </a:p>
          <a:p>
            <a:pPr eaLnBrk="1" hangingPunct="1">
              <a:buFont typeface="Wingdings 2" pitchFamily="18" charset="2"/>
              <a:buNone/>
            </a:pPr>
            <a:r>
              <a:rPr lang="en-US" dirty="0" smtClean="0"/>
              <a:t>return;</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queue[++rear]=x;</a:t>
            </a:r>
          </a:p>
          <a:p>
            <a:pPr eaLnBrk="1" hangingPunct="1">
              <a:buFont typeface="Wingdings 2" pitchFamily="18" charset="2"/>
              <a:buNone/>
            </a:pPr>
            <a:r>
              <a:rPr lang="en-US" dirty="0" err="1" smtClean="0"/>
              <a:t>cout</a:t>
            </a:r>
            <a:r>
              <a:rPr lang="en-US" dirty="0" smtClean="0"/>
              <a:t> &lt;&lt;"inserted" &lt;&lt;x;</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 </a:t>
            </a:r>
          </a:p>
          <a:p>
            <a:pPr eaLnBrk="1" hangingPunct="1"/>
            <a:endParaRPr lang="en-US" dirty="0" smtClean="0"/>
          </a:p>
        </p:txBody>
      </p:sp>
      <mc:AlternateContent xmlns:mc="http://schemas.openxmlformats.org/markup-compatibility/2006" xmlns:p14="http://schemas.microsoft.com/office/powerpoint/2010/main">
        <mc:Choice Requires="p14">
          <p:contentPart p14:bwMode="auto" r:id="rId2">
            <p14:nvContentPartPr>
              <p14:cNvPr id="197636" name="Ink 4"/>
              <p14:cNvContentPartPr>
                <a14:cpLocks xmlns:a14="http://schemas.microsoft.com/office/drawing/2010/main" noRot="1" noChangeAspect="1" noEditPoints="1" noChangeArrowheads="1" noChangeShapeType="1"/>
              </p14:cNvContentPartPr>
              <p14:nvPr/>
            </p14:nvContentPartPr>
            <p14:xfrm>
              <a:off x="1258888" y="3616325"/>
              <a:ext cx="1500187" cy="188913"/>
            </p14:xfrm>
          </p:contentPart>
        </mc:Choice>
        <mc:Fallback xmlns="">
          <p:pic>
            <p:nvPicPr>
              <p:cNvPr id="197636" name="Ink 4"/>
              <p:cNvPicPr>
                <a:picLocks noRot="1" noChangeAspect="1" noEditPoints="1" noChangeArrowheads="1" noChangeShapeType="1"/>
              </p:cNvPicPr>
              <p:nvPr/>
            </p:nvPicPr>
            <p:blipFill>
              <a:blip r:embed="rId3"/>
              <a:stretch>
                <a:fillRect/>
              </a:stretch>
            </p:blipFill>
            <p:spPr>
              <a:xfrm>
                <a:off x="1249528" y="3606969"/>
                <a:ext cx="1518908" cy="207624"/>
              </a:xfrm>
              <a:prstGeom prst="rect">
                <a:avLst/>
              </a:prstGeom>
            </p:spPr>
          </p:pic>
        </mc:Fallback>
      </mc:AlternateContent>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Content Placeholder 2"/>
          <p:cNvSpPr>
            <a:spLocks noGrp="1"/>
          </p:cNvSpPr>
          <p:nvPr>
            <p:ph idx="1"/>
          </p:nvPr>
        </p:nvSpPr>
        <p:spPr>
          <a:xfrm>
            <a:off x="1066800" y="533400"/>
            <a:ext cx="7772400" cy="4114800"/>
          </a:xfrm>
        </p:spPr>
        <p:txBody>
          <a:bodyPr/>
          <a:lstStyle/>
          <a:p>
            <a:pPr eaLnBrk="1" hangingPunct="1">
              <a:buFont typeface="Wingdings 2" pitchFamily="18" charset="2"/>
              <a:buNone/>
            </a:pPr>
            <a:r>
              <a:rPr lang="en-US" dirty="0" smtClean="0"/>
              <a:t>void delete()</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if(front==rear)</a:t>
            </a:r>
          </a:p>
          <a:p>
            <a:pPr eaLnBrk="1" hangingPunct="1">
              <a:buFont typeface="Wingdings 2" pitchFamily="18" charset="2"/>
              <a:buNone/>
            </a:pPr>
            <a:r>
              <a:rPr lang="en-US" dirty="0" smtClean="0"/>
              <a:t>{</a:t>
            </a:r>
          </a:p>
          <a:p>
            <a:pPr eaLnBrk="1" hangingPunct="1">
              <a:buFont typeface="Wingdings 2" pitchFamily="18" charset="2"/>
              <a:buNone/>
            </a:pPr>
            <a:r>
              <a:rPr lang="en-US" dirty="0" err="1" smtClean="0"/>
              <a:t>cout</a:t>
            </a:r>
            <a:r>
              <a:rPr lang="en-US" dirty="0" smtClean="0"/>
              <a:t> &lt;&lt;"queue under flow";</a:t>
            </a:r>
          </a:p>
          <a:p>
            <a:pPr eaLnBrk="1" hangingPunct="1">
              <a:buFont typeface="Wingdings 2" pitchFamily="18" charset="2"/>
              <a:buNone/>
            </a:pPr>
            <a:r>
              <a:rPr lang="en-US" dirty="0" smtClean="0"/>
              <a:t>return;</a:t>
            </a:r>
          </a:p>
          <a:p>
            <a:pPr eaLnBrk="1" hangingPunct="1">
              <a:buFont typeface="Wingdings 2" pitchFamily="18" charset="2"/>
              <a:buNone/>
            </a:pPr>
            <a:r>
              <a:rPr lang="en-US" dirty="0" smtClean="0"/>
              <a:t>}</a:t>
            </a:r>
          </a:p>
          <a:p>
            <a:pPr eaLnBrk="1" hangingPunct="1">
              <a:buFont typeface="Wingdings 2" pitchFamily="18" charset="2"/>
              <a:buNone/>
            </a:pPr>
            <a:r>
              <a:rPr lang="en-US" dirty="0" err="1" smtClean="0"/>
              <a:t>cout</a:t>
            </a:r>
            <a:r>
              <a:rPr lang="en-US" dirty="0" smtClean="0"/>
              <a:t> &lt;&lt;"deleted" &lt;&lt;queue[++front];</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 </a:t>
            </a:r>
          </a:p>
          <a:p>
            <a:pPr eaLnBrk="1" hangingPunct="1"/>
            <a:endParaRPr lang="en-US" dirty="0" smtClean="0"/>
          </a:p>
        </p:txBody>
      </p:sp>
      <p:sp>
        <p:nvSpPr>
          <p:cNvPr id="3" name="TextBox 2"/>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
          <p:cNvSpPr>
            <a:spLocks noGrp="1" noChangeArrowheads="1"/>
          </p:cNvSpPr>
          <p:nvPr>
            <p:ph type="title"/>
          </p:nvPr>
        </p:nvSpPr>
        <p:spPr>
          <a:xfrm>
            <a:off x="914400" y="228600"/>
            <a:ext cx="8229600" cy="1143000"/>
          </a:xfrm>
        </p:spPr>
        <p:txBody>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t>Example</a:t>
            </a:r>
          </a:p>
        </p:txBody>
      </p:sp>
      <p:pic>
        <p:nvPicPr>
          <p:cNvPr id="31747" name="Picture 3"/>
          <p:cNvPicPr>
            <a:picLocks noChangeAspect="1" noChangeArrowheads="1"/>
          </p:cNvPicPr>
          <p:nvPr/>
        </p:nvPicPr>
        <p:blipFill>
          <a:blip r:embed="rId3" cstate="print"/>
          <a:srcRect/>
          <a:stretch>
            <a:fillRect/>
          </a:stretch>
        </p:blipFill>
        <p:spPr bwMode="auto">
          <a:xfrm>
            <a:off x="2514600" y="1600200"/>
            <a:ext cx="3311525" cy="4525963"/>
          </a:xfrm>
          <a:prstGeom prst="rect">
            <a:avLst/>
          </a:prstGeom>
          <a:noFill/>
          <a:ln w="9525">
            <a:noFill/>
            <a:round/>
            <a:headEnd/>
            <a:tailEnd/>
          </a:ln>
        </p:spPr>
      </p:pic>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Content Placeholder 2"/>
          <p:cNvSpPr>
            <a:spLocks noGrp="1"/>
          </p:cNvSpPr>
          <p:nvPr>
            <p:ph idx="1"/>
          </p:nvPr>
        </p:nvSpPr>
        <p:spPr>
          <a:xfrm>
            <a:off x="1219200" y="381000"/>
            <a:ext cx="8229600" cy="4389438"/>
          </a:xfrm>
        </p:spPr>
        <p:txBody>
          <a:bodyPr/>
          <a:lstStyle/>
          <a:p>
            <a:pPr eaLnBrk="1" hangingPunct="1">
              <a:buFont typeface="Wingdings 2" pitchFamily="18" charset="2"/>
              <a:buNone/>
            </a:pPr>
            <a:r>
              <a:rPr lang="en-US" dirty="0" smtClean="0"/>
              <a:t>void display()</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if(rear==front)</a:t>
            </a:r>
          </a:p>
          <a:p>
            <a:pPr eaLnBrk="1" hangingPunct="1">
              <a:buFont typeface="Wingdings 2" pitchFamily="18" charset="2"/>
              <a:buNone/>
            </a:pPr>
            <a:r>
              <a:rPr lang="en-US" dirty="0" smtClean="0"/>
              <a:t>{</a:t>
            </a:r>
          </a:p>
          <a:p>
            <a:pPr eaLnBrk="1" hangingPunct="1">
              <a:buFont typeface="Wingdings 2" pitchFamily="18" charset="2"/>
              <a:buNone/>
            </a:pPr>
            <a:r>
              <a:rPr lang="en-US" dirty="0" err="1" smtClean="0"/>
              <a:t>cout</a:t>
            </a:r>
            <a:r>
              <a:rPr lang="en-US" dirty="0" smtClean="0"/>
              <a:t> &lt;&lt;" queue empty";</a:t>
            </a:r>
          </a:p>
          <a:p>
            <a:pPr eaLnBrk="1" hangingPunct="1">
              <a:buFont typeface="Wingdings 2" pitchFamily="18" charset="2"/>
              <a:buNone/>
            </a:pPr>
            <a:r>
              <a:rPr lang="en-US" dirty="0" smtClean="0"/>
              <a:t>return;</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	for(</a:t>
            </a:r>
            <a:r>
              <a:rPr lang="en-US" dirty="0" err="1" smtClean="0"/>
              <a:t>int</a:t>
            </a:r>
            <a:r>
              <a:rPr lang="en-US" dirty="0" smtClean="0"/>
              <a:t> </a:t>
            </a:r>
            <a:r>
              <a:rPr lang="en-US" dirty="0" err="1" smtClean="0"/>
              <a:t>i</a:t>
            </a:r>
            <a:r>
              <a:rPr lang="en-US" dirty="0" smtClean="0"/>
              <a:t>=front+1;i&lt;=</a:t>
            </a:r>
            <a:r>
              <a:rPr lang="en-US" dirty="0" err="1" smtClean="0"/>
              <a:t>rear;i</a:t>
            </a:r>
            <a:r>
              <a:rPr lang="en-US" dirty="0" smtClean="0"/>
              <a:t>++)</a:t>
            </a:r>
          </a:p>
          <a:p>
            <a:pPr eaLnBrk="1" hangingPunct="1">
              <a:buFont typeface="Wingdings 2" pitchFamily="18" charset="2"/>
              <a:buNone/>
            </a:pPr>
            <a:r>
              <a:rPr lang="en-US" dirty="0" err="1" smtClean="0"/>
              <a:t>cout</a:t>
            </a:r>
            <a:r>
              <a:rPr lang="en-US" dirty="0" smtClean="0"/>
              <a:t> &lt;&lt;queue[</a:t>
            </a:r>
            <a:r>
              <a:rPr lang="en-US" dirty="0" err="1" smtClean="0"/>
              <a:t>i</a:t>
            </a:r>
            <a:r>
              <a:rPr lang="en-US" dirty="0" smtClean="0"/>
              <a:t>]&lt;&lt;" ";</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a:t>
            </a:r>
          </a:p>
          <a:p>
            <a:pPr eaLnBrk="1" hangingPunct="1">
              <a:buFont typeface="Wingdings 2" pitchFamily="18" charset="2"/>
              <a:buNone/>
            </a:pPr>
            <a:r>
              <a:rPr lang="en-US" dirty="0" smtClean="0"/>
              <a:t> </a:t>
            </a:r>
          </a:p>
          <a:p>
            <a:pPr eaLnBrk="1" hangingPunct="1"/>
            <a:endParaRPr lang="en-US" dirty="0" smtClean="0"/>
          </a:p>
        </p:txBody>
      </p:sp>
      <p:sp>
        <p:nvSpPr>
          <p:cNvPr id="3" name="TextBox 2"/>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Content Placeholder 2"/>
          <p:cNvSpPr>
            <a:spLocks noGrp="1"/>
          </p:cNvSpPr>
          <p:nvPr>
            <p:ph idx="1"/>
          </p:nvPr>
        </p:nvSpPr>
        <p:spPr>
          <a:xfrm>
            <a:off x="1371600" y="152400"/>
            <a:ext cx="7772400" cy="6705600"/>
          </a:xfrm>
        </p:spPr>
        <p:txBody>
          <a:bodyPr/>
          <a:lstStyle/>
          <a:p>
            <a:pPr eaLnBrk="1" hangingPunct="1">
              <a:buFont typeface="Wingdings 2" pitchFamily="18" charset="2"/>
              <a:buNone/>
            </a:pPr>
            <a:r>
              <a:rPr lang="en-US" sz="1800" dirty="0" smtClean="0"/>
              <a:t>void main()</a:t>
            </a:r>
          </a:p>
          <a:p>
            <a:pPr eaLnBrk="1" hangingPunct="1">
              <a:buFont typeface="Wingdings 2" pitchFamily="18" charset="2"/>
              <a:buNone/>
            </a:pPr>
            <a:r>
              <a:rPr lang="en-US" sz="1800" dirty="0" smtClean="0"/>
              <a:t>{</a:t>
            </a:r>
          </a:p>
          <a:p>
            <a:pPr eaLnBrk="1" hangingPunct="1">
              <a:buFont typeface="Wingdings 2" pitchFamily="18" charset="2"/>
              <a:buNone/>
            </a:pPr>
            <a:r>
              <a:rPr lang="en-US" sz="1800" dirty="0" smtClean="0"/>
              <a:t>	</a:t>
            </a:r>
            <a:r>
              <a:rPr lang="en-US" sz="1800" dirty="0" err="1" smtClean="0"/>
              <a:t>int</a:t>
            </a:r>
            <a:r>
              <a:rPr lang="en-US" sz="1800" dirty="0" smtClean="0"/>
              <a:t> </a:t>
            </a:r>
            <a:r>
              <a:rPr lang="en-US" sz="1800" dirty="0" err="1" smtClean="0"/>
              <a:t>ch</a:t>
            </a:r>
            <a:r>
              <a:rPr lang="en-US" sz="1800" dirty="0" smtClean="0"/>
              <a:t>;</a:t>
            </a:r>
          </a:p>
          <a:p>
            <a:pPr eaLnBrk="1" hangingPunct="1">
              <a:buFont typeface="Wingdings 2" pitchFamily="18" charset="2"/>
              <a:buNone/>
            </a:pPr>
            <a:r>
              <a:rPr lang="en-US" sz="1800" dirty="0" smtClean="0"/>
              <a:t>	queue </a:t>
            </a:r>
            <a:r>
              <a:rPr lang="en-US" sz="1800" dirty="0" err="1" smtClean="0"/>
              <a:t>qu</a:t>
            </a:r>
            <a:r>
              <a:rPr lang="en-US" sz="1800" dirty="0" smtClean="0"/>
              <a:t>;</a:t>
            </a:r>
          </a:p>
          <a:p>
            <a:pPr eaLnBrk="1" hangingPunct="1">
              <a:buFont typeface="Wingdings 2" pitchFamily="18" charset="2"/>
              <a:buNone/>
            </a:pPr>
            <a:r>
              <a:rPr lang="en-US" sz="1800" dirty="0" smtClean="0"/>
              <a:t>	</a:t>
            </a:r>
            <a:r>
              <a:rPr lang="en-US" sz="1800" dirty="0" err="1" smtClean="0"/>
              <a:t>clrscr</a:t>
            </a:r>
            <a:r>
              <a:rPr lang="en-US" sz="1800" dirty="0" smtClean="0"/>
              <a:t>();</a:t>
            </a:r>
          </a:p>
          <a:p>
            <a:pPr eaLnBrk="1" hangingPunct="1">
              <a:buFont typeface="Wingdings 2" pitchFamily="18" charset="2"/>
              <a:buNone/>
            </a:pPr>
            <a:r>
              <a:rPr lang="en-US" sz="1800" dirty="0" smtClean="0"/>
              <a:t>	while(1)  {</a:t>
            </a:r>
          </a:p>
          <a:p>
            <a:pPr eaLnBrk="1" hangingPunct="1">
              <a:buFont typeface="Wingdings 2" pitchFamily="18" charset="2"/>
              <a:buNone/>
            </a:pPr>
            <a:r>
              <a:rPr lang="en-US" sz="1800" dirty="0" smtClean="0"/>
              <a:t>	</a:t>
            </a:r>
            <a:r>
              <a:rPr lang="en-US" sz="1800" dirty="0" err="1" smtClean="0"/>
              <a:t>cout</a:t>
            </a:r>
            <a:r>
              <a:rPr lang="en-US" sz="1800" dirty="0" smtClean="0"/>
              <a:t> &lt;&lt;"\n1.insert  2.delet  3.display  4.exit\</a:t>
            </a:r>
            <a:r>
              <a:rPr lang="en-US" sz="1800" dirty="0" err="1" smtClean="0"/>
              <a:t>nEnter</a:t>
            </a:r>
            <a:r>
              <a:rPr lang="en-US" sz="1800" dirty="0" smtClean="0"/>
              <a:t> </a:t>
            </a:r>
            <a:r>
              <a:rPr lang="en-US" sz="1800" dirty="0" err="1" smtClean="0"/>
              <a:t>ur</a:t>
            </a:r>
            <a:r>
              <a:rPr lang="en-US" sz="1800" dirty="0" smtClean="0"/>
              <a:t> choice";</a:t>
            </a:r>
          </a:p>
          <a:p>
            <a:pPr eaLnBrk="1" hangingPunct="1">
              <a:buFont typeface="Wingdings 2" pitchFamily="18" charset="2"/>
              <a:buNone/>
            </a:pPr>
            <a:r>
              <a:rPr lang="en-US" sz="1800" dirty="0" smtClean="0"/>
              <a:t>	</a:t>
            </a:r>
            <a:r>
              <a:rPr lang="en-US" sz="1800" dirty="0" err="1" smtClean="0"/>
              <a:t>cin</a:t>
            </a:r>
            <a:r>
              <a:rPr lang="en-US" sz="1800" dirty="0" smtClean="0"/>
              <a:t> &gt;&gt; </a:t>
            </a:r>
            <a:r>
              <a:rPr lang="en-US" sz="1800" dirty="0" err="1" smtClean="0"/>
              <a:t>ch</a:t>
            </a:r>
            <a:r>
              <a:rPr lang="en-US" sz="1800" dirty="0" smtClean="0"/>
              <a:t>;</a:t>
            </a:r>
          </a:p>
          <a:p>
            <a:pPr eaLnBrk="1" hangingPunct="1">
              <a:buFont typeface="Wingdings 2" pitchFamily="18" charset="2"/>
              <a:buNone/>
            </a:pPr>
            <a:r>
              <a:rPr lang="en-US" sz="1800" dirty="0" smtClean="0"/>
              <a:t>	switch(</a:t>
            </a:r>
            <a:r>
              <a:rPr lang="en-US" sz="1800" dirty="0" err="1" smtClean="0"/>
              <a:t>ch</a:t>
            </a:r>
            <a:r>
              <a:rPr lang="en-US" sz="1800" dirty="0" smtClean="0"/>
              <a:t>)</a:t>
            </a:r>
          </a:p>
          <a:p>
            <a:pPr eaLnBrk="1" hangingPunct="1">
              <a:buFont typeface="Wingdings 2" pitchFamily="18" charset="2"/>
              <a:buNone/>
            </a:pPr>
            <a:r>
              <a:rPr lang="en-US" sz="1800" dirty="0" smtClean="0"/>
              <a:t>	{</a:t>
            </a:r>
          </a:p>
          <a:p>
            <a:pPr eaLnBrk="1" hangingPunct="1">
              <a:buFont typeface="Wingdings 2" pitchFamily="18" charset="2"/>
              <a:buNone/>
            </a:pPr>
            <a:r>
              <a:rPr lang="en-US" sz="1800" dirty="0" smtClean="0"/>
              <a:t>		case 1:  </a:t>
            </a:r>
            <a:r>
              <a:rPr lang="en-US" sz="1800" dirty="0" err="1" smtClean="0"/>
              <a:t>cout</a:t>
            </a:r>
            <a:r>
              <a:rPr lang="en-US" sz="1800" dirty="0" smtClean="0"/>
              <a:t> &lt;&lt;"enter the element";</a:t>
            </a:r>
          </a:p>
          <a:p>
            <a:pPr eaLnBrk="1" hangingPunct="1">
              <a:buFont typeface="Wingdings 2" pitchFamily="18" charset="2"/>
              <a:buNone/>
            </a:pPr>
            <a:r>
              <a:rPr lang="en-US" sz="1800" dirty="0" smtClean="0"/>
              <a:t>			 </a:t>
            </a:r>
            <a:r>
              <a:rPr lang="en-US" sz="1800" dirty="0" err="1" smtClean="0"/>
              <a:t>cin</a:t>
            </a:r>
            <a:r>
              <a:rPr lang="en-US" sz="1800" dirty="0" smtClean="0"/>
              <a:t> &gt;&gt; </a:t>
            </a:r>
            <a:r>
              <a:rPr lang="en-US" sz="1800" dirty="0" err="1" smtClean="0"/>
              <a:t>ch</a:t>
            </a:r>
            <a:r>
              <a:rPr lang="en-US" sz="1800" dirty="0" smtClean="0"/>
              <a:t>;</a:t>
            </a:r>
          </a:p>
          <a:p>
            <a:pPr eaLnBrk="1" hangingPunct="1">
              <a:buFont typeface="Wingdings 2" pitchFamily="18" charset="2"/>
              <a:buNone/>
            </a:pPr>
            <a:r>
              <a:rPr lang="en-US" sz="1800" dirty="0" smtClean="0"/>
              <a:t>			 </a:t>
            </a:r>
            <a:r>
              <a:rPr lang="en-US" sz="1800" dirty="0" err="1" smtClean="0"/>
              <a:t>qu.insert</a:t>
            </a:r>
            <a:r>
              <a:rPr lang="en-US" sz="1800" dirty="0" smtClean="0"/>
              <a:t>(</a:t>
            </a:r>
            <a:r>
              <a:rPr lang="en-US" sz="1800" dirty="0" err="1" smtClean="0"/>
              <a:t>ch</a:t>
            </a:r>
            <a:r>
              <a:rPr lang="en-US" sz="1800" dirty="0" smtClean="0"/>
              <a:t>);</a:t>
            </a:r>
          </a:p>
          <a:p>
            <a:pPr eaLnBrk="1" hangingPunct="1">
              <a:buFont typeface="Wingdings 2" pitchFamily="18" charset="2"/>
              <a:buNone/>
            </a:pPr>
            <a:r>
              <a:rPr lang="en-US" sz="1800" dirty="0" smtClean="0"/>
              <a:t>			break;</a:t>
            </a:r>
          </a:p>
          <a:p>
            <a:pPr eaLnBrk="1" hangingPunct="1">
              <a:buFont typeface="Wingdings 2" pitchFamily="18" charset="2"/>
              <a:buNone/>
            </a:pPr>
            <a:r>
              <a:rPr lang="en-US" sz="1800" dirty="0" smtClean="0"/>
              <a:t>		case 2:  </a:t>
            </a:r>
            <a:r>
              <a:rPr lang="en-US" sz="1800" dirty="0" err="1" smtClean="0"/>
              <a:t>qu.delet</a:t>
            </a:r>
            <a:r>
              <a:rPr lang="en-US" sz="1800" dirty="0" smtClean="0"/>
              <a:t>();  break;</a:t>
            </a:r>
          </a:p>
          <a:p>
            <a:pPr eaLnBrk="1" hangingPunct="1">
              <a:buFont typeface="Wingdings 2" pitchFamily="18" charset="2"/>
              <a:buNone/>
            </a:pPr>
            <a:r>
              <a:rPr lang="en-US" sz="1800" dirty="0" smtClean="0"/>
              <a:t>		case 3:  </a:t>
            </a:r>
            <a:r>
              <a:rPr lang="en-US" sz="1800" dirty="0" err="1" smtClean="0"/>
              <a:t>qu.display</a:t>
            </a:r>
            <a:r>
              <a:rPr lang="en-US" sz="1800" dirty="0" smtClean="0"/>
              <a:t>();break;</a:t>
            </a:r>
          </a:p>
          <a:p>
            <a:pPr eaLnBrk="1" hangingPunct="1">
              <a:buFont typeface="Wingdings 2" pitchFamily="18" charset="2"/>
              <a:buNone/>
            </a:pPr>
            <a:r>
              <a:rPr lang="en-US" sz="1800" dirty="0" smtClean="0"/>
              <a:t>		case 4: exit(0);</a:t>
            </a:r>
          </a:p>
          <a:p>
            <a:pPr eaLnBrk="1" hangingPunct="1">
              <a:buFont typeface="Wingdings 2" pitchFamily="18" charset="2"/>
              <a:buNone/>
            </a:pPr>
            <a:r>
              <a:rPr lang="en-US" sz="1800" dirty="0" smtClean="0"/>
              <a:t>	}</a:t>
            </a:r>
          </a:p>
          <a:p>
            <a:pPr eaLnBrk="1" hangingPunct="1">
              <a:buFont typeface="Wingdings 2" pitchFamily="18" charset="2"/>
              <a:buNone/>
            </a:pPr>
            <a:r>
              <a:rPr lang="en-US" sz="1800" dirty="0" smtClean="0"/>
              <a:t>   }</a:t>
            </a:r>
          </a:p>
          <a:p>
            <a:pPr eaLnBrk="1" hangingPunct="1">
              <a:buFont typeface="Wingdings 2" pitchFamily="18" charset="2"/>
              <a:buNone/>
            </a:pPr>
            <a:r>
              <a:rPr lang="en-US" sz="1800" dirty="0" smtClean="0"/>
              <a:t>}</a:t>
            </a:r>
          </a:p>
          <a:p>
            <a:pPr eaLnBrk="1" hangingPunct="1">
              <a:buFont typeface="Wingdings 2" pitchFamily="18" charset="2"/>
              <a:buNone/>
            </a:pPr>
            <a:endParaRPr lang="en-US" sz="1800" dirty="0" smtClean="0"/>
          </a:p>
          <a:p>
            <a:pPr eaLnBrk="1" hangingPunct="1">
              <a:buFont typeface="Wingdings 2" pitchFamily="18" charset="2"/>
              <a:buNone/>
            </a:pPr>
            <a:endParaRPr lang="en-US" sz="1800" dirty="0" smtClean="0"/>
          </a:p>
        </p:txBody>
      </p:sp>
      <p:sp>
        <p:nvSpPr>
          <p:cNvPr id="3" name="TextBox 2"/>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838200"/>
            <a:ext cx="7772400" cy="4114800"/>
          </a:xfrm>
        </p:spPr>
        <p:txBody>
          <a:bodyPr/>
          <a:lstStyle/>
          <a:p>
            <a:pPr>
              <a:buNone/>
            </a:pPr>
            <a:r>
              <a:rPr lang="en-US" sz="2100" dirty="0" smtClean="0"/>
              <a:t>#include &lt;</a:t>
            </a:r>
            <a:r>
              <a:rPr lang="en-US" sz="2100" dirty="0" err="1" smtClean="0"/>
              <a:t>iostream</a:t>
            </a:r>
            <a:r>
              <a:rPr lang="en-US" sz="2100" dirty="0" smtClean="0"/>
              <a:t>&gt;</a:t>
            </a:r>
          </a:p>
          <a:p>
            <a:pPr>
              <a:buNone/>
            </a:pPr>
            <a:endParaRPr lang="en-US" sz="1000" dirty="0" smtClean="0"/>
          </a:p>
          <a:p>
            <a:pPr>
              <a:buNone/>
            </a:pPr>
            <a:r>
              <a:rPr lang="en-US" sz="2100" dirty="0" smtClean="0"/>
              <a:t>#define MAX 5           // MAXIMUM CONTENTS IN QUEUE</a:t>
            </a:r>
          </a:p>
          <a:p>
            <a:pPr>
              <a:buNone/>
            </a:pPr>
            <a:r>
              <a:rPr lang="en-US" sz="2100" dirty="0" smtClean="0"/>
              <a:t> </a:t>
            </a:r>
          </a:p>
          <a:p>
            <a:pPr>
              <a:buNone/>
            </a:pPr>
            <a:r>
              <a:rPr lang="en-US" sz="2100" dirty="0" smtClean="0"/>
              <a:t>class queue</a:t>
            </a:r>
          </a:p>
          <a:p>
            <a:pPr>
              <a:buNone/>
            </a:pPr>
            <a:r>
              <a:rPr lang="en-US" sz="2100" dirty="0" smtClean="0"/>
              <a:t>{</a:t>
            </a:r>
          </a:p>
          <a:p>
            <a:pPr>
              <a:buNone/>
            </a:pPr>
            <a:r>
              <a:rPr lang="en-US" sz="2100" dirty="0" smtClean="0"/>
              <a:t> private:</a:t>
            </a:r>
          </a:p>
          <a:p>
            <a:pPr>
              <a:buNone/>
            </a:pPr>
            <a:r>
              <a:rPr lang="en-US" sz="2100" dirty="0" smtClean="0"/>
              <a:t>    </a:t>
            </a:r>
            <a:r>
              <a:rPr lang="en-US" sz="2100" dirty="0" err="1" smtClean="0"/>
              <a:t>int</a:t>
            </a:r>
            <a:r>
              <a:rPr lang="en-US" sz="2100" dirty="0" smtClean="0"/>
              <a:t> t[MAX];</a:t>
            </a:r>
          </a:p>
          <a:p>
            <a:pPr>
              <a:buNone/>
            </a:pPr>
            <a:r>
              <a:rPr lang="en-US" sz="2100" dirty="0" smtClean="0"/>
              <a:t>    </a:t>
            </a:r>
            <a:r>
              <a:rPr lang="en-US" sz="2100" dirty="0" err="1" smtClean="0"/>
              <a:t>int</a:t>
            </a:r>
            <a:r>
              <a:rPr lang="en-US" sz="2100" dirty="0" smtClean="0"/>
              <a:t> al;      // Addition End</a:t>
            </a:r>
          </a:p>
          <a:p>
            <a:pPr>
              <a:buNone/>
            </a:pPr>
            <a:r>
              <a:rPr lang="en-US" sz="2100" dirty="0" smtClean="0"/>
              <a:t>    </a:t>
            </a:r>
            <a:r>
              <a:rPr lang="en-US" sz="2100" dirty="0" err="1" smtClean="0"/>
              <a:t>int</a:t>
            </a:r>
            <a:r>
              <a:rPr lang="en-US" sz="2100" dirty="0" smtClean="0"/>
              <a:t> dl;      // Deletion End</a:t>
            </a:r>
          </a:p>
          <a:p>
            <a:pPr>
              <a:buNone/>
            </a:pPr>
            <a:r>
              <a:rPr lang="en-US" sz="2100" dirty="0" smtClean="0"/>
              <a:t>  public:</a:t>
            </a:r>
          </a:p>
          <a:p>
            <a:pPr>
              <a:buNone/>
            </a:pPr>
            <a:r>
              <a:rPr lang="en-US" sz="2100" dirty="0" smtClean="0"/>
              <a:t>  queue()</a:t>
            </a:r>
          </a:p>
          <a:p>
            <a:pPr>
              <a:buNone/>
            </a:pPr>
            <a:r>
              <a:rPr lang="en-US" sz="2100" dirty="0" smtClean="0"/>
              <a:t>  {</a:t>
            </a:r>
          </a:p>
          <a:p>
            <a:pPr>
              <a:buNone/>
            </a:pPr>
            <a:r>
              <a:rPr lang="en-US" sz="2100" dirty="0" smtClean="0"/>
              <a:t>    dl=-1;</a:t>
            </a:r>
          </a:p>
          <a:p>
            <a:pPr>
              <a:buNone/>
            </a:pPr>
            <a:r>
              <a:rPr lang="en-US" sz="2100" dirty="0" smtClean="0"/>
              <a:t>    al=-1;</a:t>
            </a:r>
          </a:p>
          <a:p>
            <a:pPr>
              <a:buNone/>
            </a:pPr>
            <a:r>
              <a:rPr lang="en-US" sz="2100" dirty="0" smtClean="0"/>
              <a:t>  }</a:t>
            </a:r>
          </a:p>
          <a:p>
            <a:pPr>
              <a:buNone/>
            </a:pPr>
            <a:endParaRPr lang="en-US" sz="2100" dirty="0"/>
          </a:p>
        </p:txBody>
      </p:sp>
      <p:sp>
        <p:nvSpPr>
          <p:cNvPr id="5" name="Title 1"/>
          <p:cNvSpPr>
            <a:spLocks noGrp="1"/>
          </p:cNvSpPr>
          <p:nvPr>
            <p:ph type="title"/>
          </p:nvPr>
        </p:nvSpPr>
        <p:spPr>
          <a:xfrm>
            <a:off x="1371600" y="-228600"/>
            <a:ext cx="7772400" cy="1143000"/>
          </a:xfrm>
        </p:spPr>
        <p:txBody>
          <a:bodyPr/>
          <a:lstStyle/>
          <a:p>
            <a:pPr eaLnBrk="1" hangingPunct="1"/>
            <a:r>
              <a:rPr lang="en-US" dirty="0" smtClean="0"/>
              <a:t>Queue Implementation </a:t>
            </a:r>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228600"/>
            <a:ext cx="7772400" cy="4114800"/>
          </a:xfrm>
        </p:spPr>
        <p:txBody>
          <a:bodyPr/>
          <a:lstStyle/>
          <a:p>
            <a:pPr>
              <a:spcBef>
                <a:spcPts val="0"/>
              </a:spcBef>
              <a:buNone/>
            </a:pPr>
            <a:r>
              <a:rPr lang="en-US" sz="2300" dirty="0" smtClean="0"/>
              <a:t>void del()</a:t>
            </a:r>
          </a:p>
          <a:p>
            <a:pPr>
              <a:spcBef>
                <a:spcPts val="0"/>
              </a:spcBef>
              <a:buNone/>
            </a:pPr>
            <a:r>
              <a:rPr lang="en-US" sz="2300" dirty="0" smtClean="0"/>
              <a:t>  {</a:t>
            </a:r>
          </a:p>
          <a:p>
            <a:pPr>
              <a:spcBef>
                <a:spcPts val="0"/>
              </a:spcBef>
              <a:buNone/>
            </a:pPr>
            <a:r>
              <a:rPr lang="en-US" sz="2300" dirty="0" smtClean="0"/>
              <a:t>     </a:t>
            </a:r>
            <a:r>
              <a:rPr lang="en-US" sz="2300" dirty="0" err="1" smtClean="0"/>
              <a:t>int</a:t>
            </a:r>
            <a:r>
              <a:rPr lang="en-US" sz="2300" dirty="0" smtClean="0"/>
              <a:t> </a:t>
            </a:r>
            <a:r>
              <a:rPr lang="en-US" sz="2300" dirty="0" err="1" smtClean="0"/>
              <a:t>tmp</a:t>
            </a:r>
            <a:r>
              <a:rPr lang="en-US" sz="2300" dirty="0" smtClean="0"/>
              <a:t>;</a:t>
            </a:r>
          </a:p>
          <a:p>
            <a:pPr>
              <a:spcBef>
                <a:spcPts val="0"/>
              </a:spcBef>
              <a:buNone/>
            </a:pPr>
            <a:r>
              <a:rPr lang="en-US" sz="2300" dirty="0" smtClean="0"/>
              <a:t>     if(dl==-1)</a:t>
            </a:r>
          </a:p>
          <a:p>
            <a:pPr>
              <a:spcBef>
                <a:spcPts val="0"/>
              </a:spcBef>
              <a:buNone/>
            </a:pPr>
            <a:r>
              <a:rPr lang="en-US" sz="2300" dirty="0" smtClean="0"/>
              <a:t>     {</a:t>
            </a:r>
          </a:p>
          <a:p>
            <a:pPr>
              <a:spcBef>
                <a:spcPts val="0"/>
              </a:spcBef>
              <a:buNone/>
            </a:pPr>
            <a:r>
              <a:rPr lang="en-US" sz="2300" dirty="0" smtClean="0"/>
              <a:t>        </a:t>
            </a:r>
            <a:r>
              <a:rPr lang="en-US" sz="2300" dirty="0" err="1" smtClean="0"/>
              <a:t>cout</a:t>
            </a:r>
            <a:r>
              <a:rPr lang="en-US" sz="2300" dirty="0" smtClean="0"/>
              <a:t>&lt;&lt;"Queue is Empty";</a:t>
            </a:r>
          </a:p>
          <a:p>
            <a:pPr>
              <a:spcBef>
                <a:spcPts val="0"/>
              </a:spcBef>
              <a:buNone/>
            </a:pPr>
            <a:r>
              <a:rPr lang="en-US" sz="2300" dirty="0" smtClean="0"/>
              <a:t>     }</a:t>
            </a:r>
          </a:p>
          <a:p>
            <a:pPr>
              <a:spcBef>
                <a:spcPts val="0"/>
              </a:spcBef>
              <a:buNone/>
            </a:pPr>
            <a:r>
              <a:rPr lang="en-US" sz="2300" dirty="0" smtClean="0"/>
              <a:t>     else</a:t>
            </a:r>
          </a:p>
          <a:p>
            <a:pPr>
              <a:spcBef>
                <a:spcPts val="0"/>
              </a:spcBef>
              <a:buNone/>
            </a:pPr>
            <a:r>
              <a:rPr lang="en-US" sz="2300" dirty="0" smtClean="0"/>
              <a:t>     {</a:t>
            </a:r>
          </a:p>
          <a:p>
            <a:pPr>
              <a:spcBef>
                <a:spcPts val="0"/>
              </a:spcBef>
              <a:buNone/>
            </a:pPr>
            <a:r>
              <a:rPr lang="en-US" sz="2300" dirty="0" smtClean="0"/>
              <a:t>        for(</a:t>
            </a:r>
            <a:r>
              <a:rPr lang="en-US" sz="2300" dirty="0" err="1" smtClean="0"/>
              <a:t>int</a:t>
            </a:r>
            <a:r>
              <a:rPr lang="en-US" sz="2300" dirty="0" smtClean="0"/>
              <a:t> j=0;j&lt;=</a:t>
            </a:r>
            <a:r>
              <a:rPr lang="en-US" sz="2300" dirty="0" err="1" smtClean="0"/>
              <a:t>al;j</a:t>
            </a:r>
            <a:r>
              <a:rPr lang="en-US" sz="2300" dirty="0" smtClean="0"/>
              <a:t>++)</a:t>
            </a:r>
          </a:p>
          <a:p>
            <a:pPr>
              <a:spcBef>
                <a:spcPts val="0"/>
              </a:spcBef>
              <a:buNone/>
            </a:pPr>
            <a:r>
              <a:rPr lang="en-US" sz="2300" dirty="0" smtClean="0"/>
              <a:t>        {</a:t>
            </a:r>
          </a:p>
          <a:p>
            <a:pPr>
              <a:spcBef>
                <a:spcPts val="0"/>
              </a:spcBef>
              <a:buNone/>
            </a:pPr>
            <a:r>
              <a:rPr lang="en-US" sz="2300" dirty="0" smtClean="0"/>
              <a:t>            if((j+1)&lt;=al)</a:t>
            </a:r>
          </a:p>
          <a:p>
            <a:pPr>
              <a:spcBef>
                <a:spcPts val="0"/>
              </a:spcBef>
              <a:buNone/>
            </a:pPr>
            <a:r>
              <a:rPr lang="en-US" sz="2300" dirty="0" smtClean="0"/>
              <a:t>            {</a:t>
            </a:r>
          </a:p>
          <a:p>
            <a:pPr>
              <a:spcBef>
                <a:spcPts val="0"/>
              </a:spcBef>
              <a:buNone/>
            </a:pPr>
            <a:r>
              <a:rPr lang="en-US" sz="2300" dirty="0" smtClean="0"/>
              <a:t>                </a:t>
            </a:r>
            <a:r>
              <a:rPr lang="en-US" sz="2300" dirty="0" err="1" smtClean="0"/>
              <a:t>tmp</a:t>
            </a:r>
            <a:r>
              <a:rPr lang="en-US" sz="2300" dirty="0" smtClean="0"/>
              <a:t>=t[j+1];</a:t>
            </a:r>
          </a:p>
          <a:p>
            <a:pPr>
              <a:spcBef>
                <a:spcPts val="0"/>
              </a:spcBef>
              <a:buNone/>
            </a:pPr>
            <a:r>
              <a:rPr lang="en-US" sz="2300" dirty="0" smtClean="0"/>
              <a:t>                t[j]=</a:t>
            </a:r>
            <a:r>
              <a:rPr lang="en-US" sz="2300" dirty="0" err="1" smtClean="0"/>
              <a:t>tmp</a:t>
            </a:r>
            <a:r>
              <a:rPr lang="en-US" sz="2300" dirty="0" smtClean="0"/>
              <a:t>;</a:t>
            </a:r>
          </a:p>
          <a:p>
            <a:pPr>
              <a:spcBef>
                <a:spcPts val="0"/>
              </a:spcBef>
              <a:buNone/>
            </a:pPr>
            <a:r>
              <a:rPr lang="en-US" sz="2300" dirty="0" smtClean="0"/>
              <a:t>            }</a:t>
            </a:r>
          </a:p>
          <a:p>
            <a:pPr>
              <a:buNone/>
            </a:pPr>
            <a:r>
              <a:rPr lang="en-US" sz="2300" dirty="0" smtClean="0"/>
              <a:t>           </a:t>
            </a:r>
          </a:p>
          <a:p>
            <a:pPr>
              <a:buNone/>
            </a:pPr>
            <a:endParaRPr lang="en-US" sz="23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04800"/>
            <a:ext cx="7772400" cy="4114800"/>
          </a:xfrm>
        </p:spPr>
        <p:txBody>
          <a:bodyPr/>
          <a:lstStyle/>
          <a:p>
            <a:pPr>
              <a:spcBef>
                <a:spcPts val="0"/>
              </a:spcBef>
              <a:buNone/>
            </a:pPr>
            <a:r>
              <a:rPr lang="en-US" sz="2800" dirty="0" smtClean="0"/>
              <a:t> else</a:t>
            </a:r>
          </a:p>
          <a:p>
            <a:pPr>
              <a:spcBef>
                <a:spcPts val="0"/>
              </a:spcBef>
              <a:buNone/>
            </a:pPr>
            <a:r>
              <a:rPr lang="en-US" sz="2800" dirty="0" smtClean="0"/>
              <a:t>            {</a:t>
            </a:r>
          </a:p>
          <a:p>
            <a:pPr>
              <a:spcBef>
                <a:spcPts val="0"/>
              </a:spcBef>
              <a:buNone/>
            </a:pPr>
            <a:r>
              <a:rPr lang="en-US" sz="2800" dirty="0" smtClean="0"/>
              <a:t>                al--;</a:t>
            </a:r>
          </a:p>
          <a:p>
            <a:pPr>
              <a:spcBef>
                <a:spcPts val="0"/>
              </a:spcBef>
              <a:buNone/>
            </a:pPr>
            <a:r>
              <a:rPr lang="en-US" sz="2800" dirty="0" smtClean="0"/>
              <a:t> </a:t>
            </a:r>
          </a:p>
          <a:p>
            <a:pPr>
              <a:spcBef>
                <a:spcPts val="0"/>
              </a:spcBef>
              <a:buNone/>
            </a:pPr>
            <a:r>
              <a:rPr lang="en-US" sz="2800" dirty="0" smtClean="0"/>
              <a:t>            if(al==-1)</a:t>
            </a:r>
          </a:p>
          <a:p>
            <a:pPr>
              <a:spcBef>
                <a:spcPts val="0"/>
              </a:spcBef>
              <a:buNone/>
            </a:pPr>
            <a:r>
              <a:rPr lang="en-US" sz="2800" dirty="0" smtClean="0"/>
              <a:t>                dl=-1;</a:t>
            </a:r>
          </a:p>
          <a:p>
            <a:pPr>
              <a:spcBef>
                <a:spcPts val="0"/>
              </a:spcBef>
              <a:buNone/>
            </a:pPr>
            <a:r>
              <a:rPr lang="en-US" sz="2800" dirty="0" smtClean="0"/>
              <a:t>            else</a:t>
            </a:r>
          </a:p>
          <a:p>
            <a:pPr>
              <a:spcBef>
                <a:spcPts val="0"/>
              </a:spcBef>
              <a:buNone/>
            </a:pPr>
            <a:r>
              <a:rPr lang="en-US" sz="2800" dirty="0" smtClean="0"/>
              <a:t>                dl=0;</a:t>
            </a:r>
          </a:p>
          <a:p>
            <a:pPr>
              <a:spcBef>
                <a:spcPts val="0"/>
              </a:spcBef>
              <a:buNone/>
            </a:pPr>
            <a:r>
              <a:rPr lang="en-US" sz="2800" dirty="0" smtClean="0"/>
              <a:t>            }</a:t>
            </a:r>
          </a:p>
          <a:p>
            <a:pPr>
              <a:spcBef>
                <a:spcPts val="0"/>
              </a:spcBef>
              <a:buNone/>
            </a:pPr>
            <a:r>
              <a:rPr lang="en-US" sz="2800" dirty="0" smtClean="0"/>
              <a:t>        }</a:t>
            </a:r>
          </a:p>
          <a:p>
            <a:pPr>
              <a:spcBef>
                <a:spcPts val="0"/>
              </a:spcBef>
              <a:buNone/>
            </a:pPr>
            <a:r>
              <a:rPr lang="en-US" sz="2800" dirty="0" smtClean="0"/>
              <a:t>     }</a:t>
            </a:r>
          </a:p>
          <a:p>
            <a:pPr>
              <a:spcBef>
                <a:spcPts val="0"/>
              </a:spcBef>
              <a:buNone/>
            </a:pPr>
            <a:r>
              <a:rPr lang="en-US" sz="2800" dirty="0" smtClean="0"/>
              <a:t>  }</a:t>
            </a:r>
            <a:endParaRPr lang="en-US" sz="2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228600"/>
            <a:ext cx="7772400" cy="6629400"/>
          </a:xfrm>
        </p:spPr>
        <p:txBody>
          <a:bodyPr/>
          <a:lstStyle/>
          <a:p>
            <a:pPr>
              <a:buNone/>
            </a:pPr>
            <a:r>
              <a:rPr lang="en-US" sz="2000" dirty="0" smtClean="0"/>
              <a:t>void add(</a:t>
            </a:r>
            <a:r>
              <a:rPr lang="en-US" sz="2000" dirty="0" err="1" smtClean="0"/>
              <a:t>int</a:t>
            </a:r>
            <a:r>
              <a:rPr lang="en-US" sz="2000" dirty="0" smtClean="0"/>
              <a:t> item)</a:t>
            </a:r>
          </a:p>
          <a:p>
            <a:pPr>
              <a:spcBef>
                <a:spcPts val="0"/>
              </a:spcBef>
              <a:buNone/>
            </a:pPr>
            <a:r>
              <a:rPr lang="en-US" sz="2000" dirty="0" smtClean="0"/>
              <a:t>{</a:t>
            </a:r>
          </a:p>
          <a:p>
            <a:pPr>
              <a:spcBef>
                <a:spcPts val="0"/>
              </a:spcBef>
              <a:buNone/>
            </a:pPr>
            <a:r>
              <a:rPr lang="en-US" sz="2000" dirty="0" smtClean="0"/>
              <a:t>    if(dl==-1 &amp;&amp; al==-1)</a:t>
            </a:r>
          </a:p>
          <a:p>
            <a:pPr>
              <a:spcBef>
                <a:spcPts val="0"/>
              </a:spcBef>
              <a:buNone/>
            </a:pPr>
            <a:r>
              <a:rPr lang="en-US" sz="2000" dirty="0" smtClean="0"/>
              <a:t>    {</a:t>
            </a:r>
          </a:p>
          <a:p>
            <a:pPr>
              <a:spcBef>
                <a:spcPts val="0"/>
              </a:spcBef>
              <a:buNone/>
            </a:pPr>
            <a:r>
              <a:rPr lang="en-US" sz="2000" dirty="0" smtClean="0"/>
              <a:t>        dl++;</a:t>
            </a:r>
          </a:p>
          <a:p>
            <a:pPr>
              <a:spcBef>
                <a:spcPts val="0"/>
              </a:spcBef>
              <a:buNone/>
            </a:pPr>
            <a:r>
              <a:rPr lang="en-US" sz="2000" dirty="0" smtClean="0"/>
              <a:t>        al++;</a:t>
            </a:r>
          </a:p>
          <a:p>
            <a:pPr>
              <a:spcBef>
                <a:spcPts val="0"/>
              </a:spcBef>
              <a:buNone/>
            </a:pPr>
            <a:r>
              <a:rPr lang="en-US" sz="2000" dirty="0" smtClean="0"/>
              <a:t>    }</a:t>
            </a:r>
          </a:p>
          <a:p>
            <a:pPr>
              <a:spcBef>
                <a:spcPts val="0"/>
              </a:spcBef>
              <a:buNone/>
            </a:pPr>
            <a:r>
              <a:rPr lang="en-US" sz="2000" dirty="0" smtClean="0"/>
              <a:t>   else</a:t>
            </a:r>
          </a:p>
          <a:p>
            <a:pPr>
              <a:spcBef>
                <a:spcPts val="0"/>
              </a:spcBef>
              <a:buNone/>
            </a:pPr>
            <a:r>
              <a:rPr lang="en-US" sz="2000" dirty="0" smtClean="0"/>
              <a:t>   {</a:t>
            </a:r>
          </a:p>
          <a:p>
            <a:pPr>
              <a:spcBef>
                <a:spcPts val="0"/>
              </a:spcBef>
              <a:buNone/>
            </a:pPr>
            <a:r>
              <a:rPr lang="en-US" sz="2000" dirty="0" smtClean="0"/>
              <a:t>       al++;</a:t>
            </a:r>
          </a:p>
          <a:p>
            <a:pPr>
              <a:spcBef>
                <a:spcPts val="0"/>
              </a:spcBef>
              <a:buNone/>
            </a:pPr>
            <a:r>
              <a:rPr lang="en-US" sz="2000" dirty="0" smtClean="0"/>
              <a:t>        if(al==MAX)</a:t>
            </a:r>
          </a:p>
          <a:p>
            <a:pPr>
              <a:spcBef>
                <a:spcPts val="0"/>
              </a:spcBef>
              <a:buNone/>
            </a:pPr>
            <a:r>
              <a:rPr lang="en-US" sz="2000" dirty="0" smtClean="0"/>
              <a:t>    {</a:t>
            </a:r>
          </a:p>
          <a:p>
            <a:pPr>
              <a:spcBef>
                <a:spcPts val="0"/>
              </a:spcBef>
              <a:buNone/>
            </a:pPr>
            <a:r>
              <a:rPr lang="en-US" sz="2000" dirty="0" smtClean="0"/>
              <a:t>            </a:t>
            </a:r>
            <a:r>
              <a:rPr lang="en-US" sz="2000" dirty="0" err="1" smtClean="0"/>
              <a:t>cout</a:t>
            </a:r>
            <a:r>
              <a:rPr lang="en-US" sz="2000" dirty="0" smtClean="0"/>
              <a:t>&lt;&lt;"Queue is Full\n";</a:t>
            </a:r>
          </a:p>
          <a:p>
            <a:pPr>
              <a:spcBef>
                <a:spcPts val="0"/>
              </a:spcBef>
              <a:buNone/>
            </a:pPr>
            <a:r>
              <a:rPr lang="en-US" sz="2000" dirty="0" smtClean="0"/>
              <a:t>            al--;</a:t>
            </a:r>
          </a:p>
          <a:p>
            <a:pPr>
              <a:spcBef>
                <a:spcPts val="0"/>
              </a:spcBef>
              <a:buNone/>
            </a:pPr>
            <a:r>
              <a:rPr lang="en-US" sz="2000" dirty="0" smtClean="0"/>
              <a:t>            return;</a:t>
            </a:r>
          </a:p>
          <a:p>
            <a:pPr>
              <a:spcBef>
                <a:spcPts val="0"/>
              </a:spcBef>
              <a:buNone/>
            </a:pPr>
            <a:r>
              <a:rPr lang="en-US" sz="2000" dirty="0" smtClean="0"/>
              <a:t>        }</a:t>
            </a:r>
          </a:p>
          <a:p>
            <a:pPr>
              <a:spcBef>
                <a:spcPts val="0"/>
              </a:spcBef>
              <a:buNone/>
            </a:pPr>
            <a:r>
              <a:rPr lang="en-US" sz="2000" dirty="0" smtClean="0"/>
              <a:t>    }</a:t>
            </a:r>
          </a:p>
          <a:p>
            <a:pPr>
              <a:spcBef>
                <a:spcPts val="0"/>
              </a:spcBef>
              <a:buNone/>
            </a:pPr>
            <a:r>
              <a:rPr lang="en-US" sz="2000" dirty="0" smtClean="0"/>
              <a:t>    t[al]=item; </a:t>
            </a:r>
          </a:p>
          <a:p>
            <a:pPr>
              <a:spcBef>
                <a:spcPts val="0"/>
              </a:spcBef>
              <a:buNone/>
            </a:pPr>
            <a:r>
              <a:rPr lang="en-US" sz="2000" dirty="0" smtClean="0"/>
              <a:t>}</a:t>
            </a:r>
          </a:p>
          <a:p>
            <a:pPr>
              <a:buNone/>
            </a:pPr>
            <a:endParaRPr lang="en-US" sz="20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7772400" cy="4114800"/>
          </a:xfrm>
        </p:spPr>
        <p:txBody>
          <a:bodyPr/>
          <a:lstStyle/>
          <a:p>
            <a:pPr>
              <a:buNone/>
            </a:pPr>
            <a:r>
              <a:rPr lang="en-US" dirty="0" smtClean="0"/>
              <a:t>void display()</a:t>
            </a:r>
          </a:p>
          <a:p>
            <a:pPr>
              <a:buNone/>
            </a:pPr>
            <a:r>
              <a:rPr lang="en-US" dirty="0" smtClean="0"/>
              <a:t>  {</a:t>
            </a:r>
          </a:p>
          <a:p>
            <a:pPr>
              <a:buNone/>
            </a:pPr>
            <a:r>
              <a:rPr lang="en-US" dirty="0" smtClean="0"/>
              <a:t>   if(dl!=-1)</a:t>
            </a:r>
          </a:p>
          <a:p>
            <a:pPr>
              <a:buNone/>
            </a:pPr>
            <a:r>
              <a:rPr lang="en-US" dirty="0" smtClean="0"/>
              <a:t>   {</a:t>
            </a:r>
          </a:p>
          <a:p>
            <a:pPr>
              <a:buNone/>
            </a:pPr>
            <a:r>
              <a:rPr lang="en-US" dirty="0" smtClean="0"/>
              <a:t>    for(</a:t>
            </a:r>
            <a:r>
              <a:rPr lang="en-US" dirty="0" err="1" smtClean="0"/>
              <a:t>int</a:t>
            </a:r>
            <a:r>
              <a:rPr lang="en-US" dirty="0" smtClean="0"/>
              <a:t> </a:t>
            </a:r>
            <a:r>
              <a:rPr lang="en-US" dirty="0" err="1" smtClean="0"/>
              <a:t>iter</a:t>
            </a:r>
            <a:r>
              <a:rPr lang="en-US" dirty="0" smtClean="0"/>
              <a:t>=0 ; </a:t>
            </a:r>
            <a:r>
              <a:rPr lang="en-US" dirty="0" err="1" smtClean="0"/>
              <a:t>iter</a:t>
            </a:r>
            <a:r>
              <a:rPr lang="en-US" dirty="0" smtClean="0"/>
              <a:t>&lt;=al ; </a:t>
            </a:r>
            <a:r>
              <a:rPr lang="en-US" dirty="0" err="1" smtClean="0"/>
              <a:t>iter</a:t>
            </a:r>
            <a:r>
              <a:rPr lang="en-US" dirty="0" smtClean="0"/>
              <a:t>++)</a:t>
            </a:r>
          </a:p>
          <a:p>
            <a:pPr>
              <a:buNone/>
            </a:pPr>
            <a:r>
              <a:rPr lang="en-US" dirty="0" smtClean="0"/>
              <a:t>        </a:t>
            </a:r>
            <a:r>
              <a:rPr lang="en-US" dirty="0" err="1" smtClean="0"/>
              <a:t>cout</a:t>
            </a:r>
            <a:r>
              <a:rPr lang="en-US" dirty="0" smtClean="0"/>
              <a:t>&lt;&lt;t[</a:t>
            </a:r>
            <a:r>
              <a:rPr lang="en-US" dirty="0" err="1" smtClean="0"/>
              <a:t>iter</a:t>
            </a:r>
            <a:r>
              <a:rPr lang="en-US" dirty="0" smtClean="0"/>
              <a:t>]&lt;&lt;" ";</a:t>
            </a:r>
          </a:p>
          <a:p>
            <a:pPr>
              <a:buNone/>
            </a:pPr>
            <a:r>
              <a:rPr lang="en-US" dirty="0" smtClean="0"/>
              <a:t>   }</a:t>
            </a:r>
          </a:p>
          <a:p>
            <a:pPr>
              <a:buNone/>
            </a:pPr>
            <a:r>
              <a:rPr lang="en-US" dirty="0" smtClean="0"/>
              <a:t>   else</a:t>
            </a:r>
          </a:p>
          <a:p>
            <a:pPr>
              <a:buNone/>
            </a:pPr>
            <a:r>
              <a:rPr lang="en-US" dirty="0" smtClean="0"/>
              <a:t>    </a:t>
            </a:r>
            <a:r>
              <a:rPr lang="en-US" dirty="0" err="1" smtClean="0"/>
              <a:t>cout</a:t>
            </a:r>
            <a:r>
              <a:rPr lang="en-US" dirty="0" smtClean="0"/>
              <a:t>&lt;&lt;"EMPTY";</a:t>
            </a:r>
          </a:p>
          <a:p>
            <a:pPr>
              <a:buNone/>
            </a:pPr>
            <a:r>
              <a:rPr lang="en-US" dirty="0" smtClean="0"/>
              <a:t>  } </a:t>
            </a:r>
          </a:p>
          <a:p>
            <a:pPr>
              <a:buNone/>
            </a:pPr>
            <a:r>
              <a:rPr lang="en-US" dirty="0" smtClean="0"/>
              <a:t>};</a:t>
            </a:r>
          </a:p>
          <a:p>
            <a:pPr>
              <a:buNone/>
            </a:pPr>
            <a:endParaRPr lang="en-US"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0"/>
            <a:ext cx="7772400" cy="4114800"/>
          </a:xfrm>
        </p:spPr>
        <p:txBody>
          <a:bodyPr/>
          <a:lstStyle/>
          <a:p>
            <a:pPr>
              <a:spcBef>
                <a:spcPts val="0"/>
              </a:spcBef>
              <a:buNone/>
            </a:pPr>
            <a:r>
              <a:rPr lang="en-US" sz="2800" dirty="0" err="1" smtClean="0"/>
              <a:t>int</a:t>
            </a:r>
            <a:r>
              <a:rPr lang="en-US" sz="2800" dirty="0" smtClean="0"/>
              <a:t> main()</a:t>
            </a:r>
          </a:p>
          <a:p>
            <a:pPr>
              <a:spcBef>
                <a:spcPts val="0"/>
              </a:spcBef>
              <a:buNone/>
            </a:pPr>
            <a:r>
              <a:rPr lang="en-US" sz="2800" dirty="0" smtClean="0"/>
              <a:t>{</a:t>
            </a:r>
          </a:p>
          <a:p>
            <a:pPr>
              <a:spcBef>
                <a:spcPts val="0"/>
              </a:spcBef>
              <a:buNone/>
            </a:pPr>
            <a:r>
              <a:rPr lang="en-US" sz="2800" dirty="0" smtClean="0"/>
              <a:t> queue a;</a:t>
            </a:r>
          </a:p>
          <a:p>
            <a:pPr>
              <a:spcBef>
                <a:spcPts val="0"/>
              </a:spcBef>
              <a:buNone/>
            </a:pPr>
            <a:r>
              <a:rPr lang="en-US" sz="2800" dirty="0" smtClean="0"/>
              <a:t> </a:t>
            </a:r>
            <a:r>
              <a:rPr lang="en-US" sz="2800" dirty="0" err="1" smtClean="0"/>
              <a:t>int</a:t>
            </a:r>
            <a:r>
              <a:rPr lang="en-US" sz="2800" dirty="0" smtClean="0"/>
              <a:t> data[5]={32,23,45,99,24};</a:t>
            </a:r>
          </a:p>
          <a:p>
            <a:pPr>
              <a:spcBef>
                <a:spcPts val="0"/>
              </a:spcBef>
              <a:buNone/>
            </a:pPr>
            <a:r>
              <a:rPr lang="en-US" sz="2800" dirty="0" smtClean="0"/>
              <a:t> </a:t>
            </a:r>
          </a:p>
          <a:p>
            <a:pPr>
              <a:spcBef>
                <a:spcPts val="0"/>
              </a:spcBef>
              <a:buNone/>
            </a:pPr>
            <a:r>
              <a:rPr lang="en-US" sz="2800" dirty="0" smtClean="0"/>
              <a:t> </a:t>
            </a:r>
            <a:r>
              <a:rPr lang="en-US" sz="2800" dirty="0" err="1" smtClean="0"/>
              <a:t>cout</a:t>
            </a:r>
            <a:r>
              <a:rPr lang="en-US" sz="2800" dirty="0" smtClean="0"/>
              <a:t>&lt;&lt;"Queue before adding Elements: ";</a:t>
            </a:r>
          </a:p>
          <a:p>
            <a:pPr>
              <a:spcBef>
                <a:spcPts val="0"/>
              </a:spcBef>
              <a:buNone/>
            </a:pPr>
            <a:r>
              <a:rPr lang="en-US" sz="2800" dirty="0" smtClean="0"/>
              <a:t> </a:t>
            </a:r>
            <a:r>
              <a:rPr lang="en-US" sz="2800" dirty="0" err="1" smtClean="0"/>
              <a:t>a.display</a:t>
            </a:r>
            <a:r>
              <a:rPr lang="en-US" sz="2800" dirty="0" smtClean="0"/>
              <a:t>();</a:t>
            </a:r>
          </a:p>
          <a:p>
            <a:pPr>
              <a:spcBef>
                <a:spcPts val="0"/>
              </a:spcBef>
              <a:buNone/>
            </a:pPr>
            <a:r>
              <a:rPr lang="en-US" sz="2800" dirty="0" smtClean="0"/>
              <a:t> </a:t>
            </a:r>
            <a:r>
              <a:rPr lang="en-US" sz="2800" dirty="0" err="1" smtClean="0"/>
              <a:t>cout</a:t>
            </a:r>
            <a:r>
              <a:rPr lang="en-US" sz="2800" dirty="0" smtClean="0"/>
              <a:t>&lt;&lt;</a:t>
            </a:r>
            <a:r>
              <a:rPr lang="en-US" sz="2800" dirty="0" err="1" smtClean="0"/>
              <a:t>endl</a:t>
            </a:r>
            <a:r>
              <a:rPr lang="en-US" sz="2800" dirty="0" smtClean="0"/>
              <a:t>&lt;&lt;</a:t>
            </a:r>
            <a:r>
              <a:rPr lang="en-US" sz="2800" dirty="0" err="1" smtClean="0"/>
              <a:t>endl</a:t>
            </a:r>
            <a:r>
              <a:rPr lang="en-US" sz="2800" dirty="0" smtClean="0"/>
              <a:t>;</a:t>
            </a:r>
          </a:p>
          <a:p>
            <a:pPr>
              <a:spcBef>
                <a:spcPts val="0"/>
              </a:spcBef>
              <a:buNone/>
            </a:pPr>
            <a:r>
              <a:rPr lang="en-US" sz="2800" dirty="0" smtClean="0"/>
              <a:t> </a:t>
            </a:r>
          </a:p>
          <a:p>
            <a:pPr>
              <a:spcBef>
                <a:spcPts val="0"/>
              </a:spcBef>
              <a:buNone/>
            </a:pPr>
            <a:r>
              <a:rPr lang="en-US" sz="2800" dirty="0" smtClean="0"/>
              <a:t> for(</a:t>
            </a:r>
            <a:r>
              <a:rPr lang="en-US" sz="2800" dirty="0" err="1" smtClean="0"/>
              <a:t>int</a:t>
            </a:r>
            <a:r>
              <a:rPr lang="en-US" sz="2800" dirty="0" smtClean="0"/>
              <a:t> </a:t>
            </a:r>
            <a:r>
              <a:rPr lang="en-US" sz="2800" dirty="0" err="1" smtClean="0"/>
              <a:t>iter</a:t>
            </a:r>
            <a:r>
              <a:rPr lang="en-US" sz="2800" dirty="0" smtClean="0"/>
              <a:t> = 0 ; </a:t>
            </a:r>
            <a:r>
              <a:rPr lang="en-US" sz="2800" dirty="0" err="1" smtClean="0"/>
              <a:t>iter</a:t>
            </a:r>
            <a:r>
              <a:rPr lang="en-US" sz="2800" dirty="0" smtClean="0"/>
              <a:t> &lt; 5 ; </a:t>
            </a:r>
            <a:r>
              <a:rPr lang="en-US" sz="2800" dirty="0" err="1" smtClean="0"/>
              <a:t>iter</a:t>
            </a:r>
            <a:r>
              <a:rPr lang="en-US" sz="2800" dirty="0" smtClean="0"/>
              <a:t>++)</a:t>
            </a:r>
          </a:p>
          <a:p>
            <a:pPr>
              <a:spcBef>
                <a:spcPts val="0"/>
              </a:spcBef>
              <a:buNone/>
            </a:pPr>
            <a:r>
              <a:rPr lang="en-US" sz="2800" dirty="0" smtClean="0"/>
              <a:t> {</a:t>
            </a:r>
          </a:p>
          <a:p>
            <a:pPr>
              <a:spcBef>
                <a:spcPts val="0"/>
              </a:spcBef>
              <a:buNone/>
            </a:pPr>
            <a:r>
              <a:rPr lang="en-US" sz="2800" dirty="0" smtClean="0"/>
              <a:t>   </a:t>
            </a:r>
            <a:r>
              <a:rPr lang="en-US" sz="2800" dirty="0" err="1" smtClean="0"/>
              <a:t>a.add</a:t>
            </a:r>
            <a:r>
              <a:rPr lang="en-US" sz="2800" dirty="0" smtClean="0"/>
              <a:t>(data[</a:t>
            </a:r>
            <a:r>
              <a:rPr lang="en-US" sz="2800" dirty="0" err="1" smtClean="0"/>
              <a:t>iter</a:t>
            </a:r>
            <a:r>
              <a:rPr lang="en-US" sz="2800" dirty="0" smtClean="0"/>
              <a:t>]);</a:t>
            </a:r>
          </a:p>
          <a:p>
            <a:pPr>
              <a:spcBef>
                <a:spcPts val="0"/>
              </a:spcBef>
              <a:buNone/>
            </a:pPr>
            <a:r>
              <a:rPr lang="en-US" sz="2800" dirty="0" smtClean="0"/>
              <a:t>   </a:t>
            </a:r>
            <a:r>
              <a:rPr lang="en-US" sz="2800" dirty="0" err="1" smtClean="0"/>
              <a:t>cout</a:t>
            </a:r>
            <a:r>
              <a:rPr lang="en-US" sz="2800" dirty="0" smtClean="0"/>
              <a:t>&lt;&lt;"Addition Number : "&lt;&lt;(iter+1)&lt;&lt;" : ";</a:t>
            </a:r>
          </a:p>
          <a:p>
            <a:pPr>
              <a:spcBef>
                <a:spcPts val="0"/>
              </a:spcBef>
              <a:buNone/>
            </a:pPr>
            <a:r>
              <a:rPr lang="en-US" sz="2800" dirty="0" smtClean="0"/>
              <a:t>   </a:t>
            </a:r>
            <a:r>
              <a:rPr lang="en-US" sz="2800" dirty="0" err="1" smtClean="0"/>
              <a:t>a.display</a:t>
            </a:r>
            <a:r>
              <a:rPr lang="en-US" sz="2800" dirty="0" smtClean="0"/>
              <a:t>();</a:t>
            </a:r>
          </a:p>
          <a:p>
            <a:pPr>
              <a:spcBef>
                <a:spcPts val="0"/>
              </a:spcBef>
              <a:buNone/>
            </a:pPr>
            <a:r>
              <a:rPr lang="en-US" sz="2800" dirty="0" smtClean="0"/>
              <a:t>   </a:t>
            </a:r>
            <a:r>
              <a:rPr lang="en-US" sz="2800" dirty="0" err="1" smtClean="0"/>
              <a:t>cout</a:t>
            </a:r>
            <a:r>
              <a:rPr lang="en-US" sz="2800" dirty="0" smtClean="0"/>
              <a:t>&lt;&lt;</a:t>
            </a:r>
            <a:r>
              <a:rPr lang="en-US" sz="2800" dirty="0" err="1" smtClean="0"/>
              <a:t>endl</a:t>
            </a:r>
            <a:r>
              <a:rPr lang="en-US" sz="2800" dirty="0" smtClean="0"/>
              <a:t>;</a:t>
            </a:r>
          </a:p>
          <a:p>
            <a:pPr>
              <a:spcBef>
                <a:spcPts val="0"/>
              </a:spcBef>
              <a:buNone/>
            </a:pPr>
            <a:r>
              <a:rPr lang="en-US" sz="2800" dirty="0" smtClean="0"/>
              <a:t> }</a:t>
            </a:r>
          </a:p>
          <a:p>
            <a:pPr>
              <a:spcBef>
                <a:spcPts val="0"/>
              </a:spcBef>
              <a:buNone/>
            </a:pPr>
            <a:endParaRPr lang="en-US" sz="2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52400"/>
            <a:ext cx="8077200" cy="4114800"/>
          </a:xfrm>
        </p:spPr>
        <p:txBody>
          <a:bodyPr/>
          <a:lstStyle/>
          <a:p>
            <a:pPr>
              <a:buNone/>
            </a:pPr>
            <a:r>
              <a:rPr lang="en-US" sz="2800" dirty="0" err="1" smtClean="0"/>
              <a:t>cout</a:t>
            </a:r>
            <a:r>
              <a:rPr lang="en-US" sz="2800" dirty="0" smtClean="0"/>
              <a:t>&lt;&lt;</a:t>
            </a:r>
            <a:r>
              <a:rPr lang="en-US" sz="2800" dirty="0" err="1" smtClean="0"/>
              <a:t>endl</a:t>
            </a:r>
            <a:r>
              <a:rPr lang="en-US" sz="2800" dirty="0" smtClean="0"/>
              <a:t>;</a:t>
            </a:r>
          </a:p>
          <a:p>
            <a:pPr>
              <a:buNone/>
            </a:pPr>
            <a:r>
              <a:rPr lang="en-US" sz="2800" dirty="0" smtClean="0"/>
              <a:t> </a:t>
            </a:r>
            <a:r>
              <a:rPr lang="en-US" sz="2800" dirty="0" err="1" smtClean="0"/>
              <a:t>cout</a:t>
            </a:r>
            <a:r>
              <a:rPr lang="en-US" sz="2800" dirty="0" smtClean="0"/>
              <a:t>&lt;&lt;"Queue after adding Elements: ";</a:t>
            </a:r>
          </a:p>
          <a:p>
            <a:pPr>
              <a:buNone/>
            </a:pPr>
            <a:r>
              <a:rPr lang="en-US" sz="2800" dirty="0" smtClean="0"/>
              <a:t> </a:t>
            </a:r>
            <a:r>
              <a:rPr lang="en-US" sz="2800" dirty="0" err="1" smtClean="0"/>
              <a:t>a.display</a:t>
            </a:r>
            <a:r>
              <a:rPr lang="en-US" sz="2800" dirty="0" smtClean="0"/>
              <a:t>();</a:t>
            </a:r>
          </a:p>
          <a:p>
            <a:pPr>
              <a:buNone/>
            </a:pPr>
            <a:r>
              <a:rPr lang="en-US" sz="2800" dirty="0" smtClean="0"/>
              <a:t> </a:t>
            </a:r>
            <a:r>
              <a:rPr lang="en-US" sz="2800" dirty="0" err="1" smtClean="0"/>
              <a:t>cout</a:t>
            </a:r>
            <a:r>
              <a:rPr lang="en-US" sz="2800" dirty="0" smtClean="0"/>
              <a:t>&lt;&lt;</a:t>
            </a:r>
            <a:r>
              <a:rPr lang="en-US" sz="2800" dirty="0" err="1" smtClean="0"/>
              <a:t>endl</a:t>
            </a:r>
            <a:r>
              <a:rPr lang="en-US" sz="2800" dirty="0" smtClean="0"/>
              <a:t>&lt;&lt;</a:t>
            </a:r>
            <a:r>
              <a:rPr lang="en-US" sz="2800" dirty="0" err="1" smtClean="0"/>
              <a:t>endl</a:t>
            </a:r>
            <a:r>
              <a:rPr lang="en-US" sz="2800" dirty="0" smtClean="0"/>
              <a:t>;</a:t>
            </a:r>
          </a:p>
          <a:p>
            <a:pPr>
              <a:buNone/>
            </a:pPr>
            <a:r>
              <a:rPr lang="en-US" sz="2800" dirty="0" smtClean="0"/>
              <a:t> for(</a:t>
            </a:r>
            <a:r>
              <a:rPr lang="en-US" sz="2800" dirty="0" err="1" smtClean="0"/>
              <a:t>iter</a:t>
            </a:r>
            <a:r>
              <a:rPr lang="en-US" sz="2800" dirty="0" smtClean="0"/>
              <a:t>=0 ; </a:t>
            </a:r>
            <a:r>
              <a:rPr lang="en-US" sz="2800" dirty="0" err="1" smtClean="0"/>
              <a:t>iter</a:t>
            </a:r>
            <a:r>
              <a:rPr lang="en-US" sz="2800" dirty="0" smtClean="0"/>
              <a:t> &lt; 5 ; </a:t>
            </a:r>
            <a:r>
              <a:rPr lang="en-US" sz="2800" dirty="0" err="1" smtClean="0"/>
              <a:t>iter</a:t>
            </a:r>
            <a:r>
              <a:rPr lang="en-US" sz="2800" dirty="0" smtClean="0"/>
              <a:t>++)</a:t>
            </a:r>
          </a:p>
          <a:p>
            <a:pPr>
              <a:buNone/>
            </a:pPr>
            <a:r>
              <a:rPr lang="en-US" sz="2800" dirty="0" smtClean="0"/>
              <a:t> {</a:t>
            </a:r>
          </a:p>
          <a:p>
            <a:pPr>
              <a:buNone/>
            </a:pPr>
            <a:r>
              <a:rPr lang="en-US" sz="2800" dirty="0" smtClean="0"/>
              <a:t>   a.del();</a:t>
            </a:r>
          </a:p>
          <a:p>
            <a:pPr>
              <a:buNone/>
            </a:pPr>
            <a:r>
              <a:rPr lang="en-US" sz="2800" dirty="0" smtClean="0"/>
              <a:t>   </a:t>
            </a:r>
            <a:r>
              <a:rPr lang="en-US" sz="2800" dirty="0" err="1" smtClean="0"/>
              <a:t>cout</a:t>
            </a:r>
            <a:r>
              <a:rPr lang="en-US" sz="2800" dirty="0" smtClean="0"/>
              <a:t>&lt;&lt;"Deletion Number : "&lt;&lt;(iter+1)&lt;&lt;" : ";</a:t>
            </a:r>
          </a:p>
          <a:p>
            <a:pPr>
              <a:buNone/>
            </a:pPr>
            <a:r>
              <a:rPr lang="en-US" sz="2800" dirty="0" smtClean="0"/>
              <a:t>   </a:t>
            </a:r>
            <a:r>
              <a:rPr lang="en-US" sz="2800" dirty="0" err="1" smtClean="0"/>
              <a:t>a.display</a:t>
            </a:r>
            <a:r>
              <a:rPr lang="en-US" sz="2800" dirty="0" smtClean="0"/>
              <a:t>();</a:t>
            </a:r>
          </a:p>
          <a:p>
            <a:pPr>
              <a:buNone/>
            </a:pPr>
            <a:r>
              <a:rPr lang="en-US" sz="2800" dirty="0" smtClean="0"/>
              <a:t>   </a:t>
            </a:r>
            <a:r>
              <a:rPr lang="en-US" sz="2800" dirty="0" err="1" smtClean="0"/>
              <a:t>cout</a:t>
            </a:r>
            <a:r>
              <a:rPr lang="en-US" sz="2800" dirty="0" smtClean="0"/>
              <a:t>&lt;&lt;</a:t>
            </a:r>
            <a:r>
              <a:rPr lang="en-US" sz="2800" dirty="0" err="1" smtClean="0"/>
              <a:t>endl</a:t>
            </a:r>
            <a:r>
              <a:rPr lang="en-US" sz="2800" dirty="0" smtClean="0"/>
              <a:t>;</a:t>
            </a:r>
          </a:p>
          <a:p>
            <a:pPr>
              <a:buNone/>
            </a:pPr>
            <a:r>
              <a:rPr lang="en-US" sz="2800" dirty="0" smtClean="0"/>
              <a:t> }</a:t>
            </a:r>
          </a:p>
          <a:p>
            <a:pPr>
              <a:buNone/>
            </a:pPr>
            <a:r>
              <a:rPr lang="en-US" sz="2800" dirty="0" smtClean="0"/>
              <a:t> return 0;</a:t>
            </a:r>
          </a:p>
          <a:p>
            <a:pPr>
              <a:buNone/>
            </a:pPr>
            <a:r>
              <a:rPr lang="en-US" sz="2800" dirty="0" smtClean="0"/>
              <a:t>}</a:t>
            </a:r>
          </a:p>
          <a:p>
            <a:pPr>
              <a:buNone/>
            </a:pPr>
            <a:endParaRPr lang="en-US" sz="28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228600"/>
            <a:ext cx="7772400" cy="4114800"/>
          </a:xfrm>
        </p:spPr>
        <p:txBody>
          <a:bodyPr/>
          <a:lstStyle/>
          <a:p>
            <a:pPr>
              <a:buNone/>
            </a:pPr>
            <a:r>
              <a:rPr lang="en-US" sz="2400" b="1" dirty="0" smtClean="0">
                <a:solidFill>
                  <a:srgbClr val="FF0000"/>
                </a:solidFill>
              </a:rPr>
              <a:t>OUTPUT:</a:t>
            </a:r>
            <a:r>
              <a:rPr lang="en-US" sz="2400" dirty="0" smtClean="0"/>
              <a:t/>
            </a:r>
            <a:br>
              <a:rPr lang="en-US" sz="2400" dirty="0" smtClean="0"/>
            </a:br>
            <a:r>
              <a:rPr lang="en-US" sz="2400" dirty="0" smtClean="0"/>
              <a:t>Queue before adding Elements: EMPTY</a:t>
            </a:r>
            <a:br>
              <a:rPr lang="en-US" sz="2400" dirty="0" smtClean="0"/>
            </a:br>
            <a:r>
              <a:rPr lang="en-US" sz="2400" dirty="0" smtClean="0"/>
              <a:t/>
            </a:r>
            <a:br>
              <a:rPr lang="en-US" sz="2400" dirty="0" smtClean="0"/>
            </a:br>
            <a:r>
              <a:rPr lang="en-US" sz="2400" dirty="0" smtClean="0"/>
              <a:t>Addition Number : 1 : 32</a:t>
            </a:r>
            <a:br>
              <a:rPr lang="en-US" sz="2400" dirty="0" smtClean="0"/>
            </a:br>
            <a:r>
              <a:rPr lang="en-US" sz="2400" dirty="0" smtClean="0"/>
              <a:t>Addition Number : 2 : 32 23</a:t>
            </a:r>
            <a:br>
              <a:rPr lang="en-US" sz="2400" dirty="0" smtClean="0"/>
            </a:br>
            <a:r>
              <a:rPr lang="en-US" sz="2400" dirty="0" smtClean="0"/>
              <a:t>Addition Number : 3 : 32 23 45</a:t>
            </a:r>
            <a:br>
              <a:rPr lang="en-US" sz="2400" dirty="0" smtClean="0"/>
            </a:br>
            <a:r>
              <a:rPr lang="en-US" sz="2400" dirty="0" smtClean="0"/>
              <a:t>Addition Number : 4 : 32 23 45 99</a:t>
            </a:r>
            <a:br>
              <a:rPr lang="en-US" sz="2400" dirty="0" smtClean="0"/>
            </a:br>
            <a:r>
              <a:rPr lang="en-US" sz="2400" dirty="0" smtClean="0"/>
              <a:t>Addition Number : 5 : 32 23 45 99 24</a:t>
            </a:r>
            <a:br>
              <a:rPr lang="en-US" sz="2400" dirty="0" smtClean="0"/>
            </a:br>
            <a:r>
              <a:rPr lang="en-US" sz="2400" dirty="0" smtClean="0"/>
              <a:t/>
            </a:r>
            <a:br>
              <a:rPr lang="en-US" sz="2400" dirty="0" smtClean="0"/>
            </a:br>
            <a:r>
              <a:rPr lang="en-US" sz="2400" dirty="0" smtClean="0"/>
              <a:t>Queue after adding Elements: 32 23 45 99 24</a:t>
            </a:r>
            <a:br>
              <a:rPr lang="en-US" sz="2400" dirty="0" smtClean="0"/>
            </a:br>
            <a:r>
              <a:rPr lang="en-US" sz="2400" dirty="0" smtClean="0"/>
              <a:t/>
            </a:r>
            <a:br>
              <a:rPr lang="en-US" sz="2400" dirty="0" smtClean="0"/>
            </a:br>
            <a:r>
              <a:rPr lang="en-US" sz="2400" dirty="0" smtClean="0"/>
              <a:t>Deletion Number : 1 : 23 45 99 24</a:t>
            </a:r>
            <a:br>
              <a:rPr lang="en-US" sz="2400" dirty="0" smtClean="0"/>
            </a:br>
            <a:r>
              <a:rPr lang="en-US" sz="2400" dirty="0" smtClean="0"/>
              <a:t>Deletion Number : 2 : 45 99 24</a:t>
            </a:r>
            <a:br>
              <a:rPr lang="en-US" sz="2400" dirty="0" smtClean="0"/>
            </a:br>
            <a:r>
              <a:rPr lang="en-US" sz="2400" dirty="0" smtClean="0"/>
              <a:t>Deletion Number : 3 : 99 24</a:t>
            </a:r>
            <a:br>
              <a:rPr lang="en-US" sz="2400" dirty="0" smtClean="0"/>
            </a:br>
            <a:r>
              <a:rPr lang="en-US" sz="2400" dirty="0" smtClean="0"/>
              <a:t>Deletion Number : 4 : 24</a:t>
            </a:r>
            <a:br>
              <a:rPr lang="en-US" sz="2400" dirty="0" smtClean="0"/>
            </a:br>
            <a:r>
              <a:rPr lang="en-US" sz="2400" dirty="0" smtClean="0"/>
              <a:t>Deletion Number : 5 : EMPTY</a:t>
            </a:r>
            <a:endParaRPr lang="en-US" sz="2400"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026"/>
          <p:cNvSpPr>
            <a:spLocks noGrp="1" noChangeArrowheads="1"/>
          </p:cNvSpPr>
          <p:nvPr>
            <p:ph type="title"/>
          </p:nvPr>
        </p:nvSpPr>
        <p:spPr>
          <a:xfrm>
            <a:off x="1143000" y="0"/>
            <a:ext cx="7772400" cy="1143000"/>
          </a:xfrm>
        </p:spPr>
        <p:txBody>
          <a:bodyPr/>
          <a:lstStyle/>
          <a:p>
            <a:r>
              <a:rPr lang="en-US" dirty="0"/>
              <a:t>The Stack </a:t>
            </a:r>
            <a:r>
              <a:rPr lang="en-US" dirty="0" smtClean="0"/>
              <a:t>ADT</a:t>
            </a:r>
            <a:endParaRPr lang="en-US" dirty="0"/>
          </a:p>
        </p:txBody>
      </p:sp>
      <p:sp>
        <p:nvSpPr>
          <p:cNvPr id="38915" name="Rectangle 1027" descr="Rectangle: Click to edit Master text styles&#10;Second level&#10;Third level&#10;Fourth level&#10;Fifth level"/>
          <p:cNvSpPr>
            <a:spLocks noGrp="1" noChangeArrowheads="1"/>
          </p:cNvSpPr>
          <p:nvPr>
            <p:ph sz="half" idx="1"/>
          </p:nvPr>
        </p:nvSpPr>
        <p:spPr>
          <a:xfrm>
            <a:off x="838200" y="1676400"/>
            <a:ext cx="4191000" cy="4648200"/>
          </a:xfrm>
        </p:spPr>
        <p:txBody>
          <a:bodyPr/>
          <a:lstStyle/>
          <a:p>
            <a:r>
              <a:rPr lang="en-US" sz="2400" dirty="0"/>
              <a:t>The </a:t>
            </a:r>
            <a:r>
              <a:rPr lang="en-US" sz="2400" dirty="0">
                <a:solidFill>
                  <a:schemeClr val="tx2"/>
                </a:solidFill>
              </a:rPr>
              <a:t>Stack</a:t>
            </a:r>
            <a:r>
              <a:rPr lang="en-US" sz="2400" dirty="0"/>
              <a:t> ADT stores arbitrary objects</a:t>
            </a:r>
          </a:p>
          <a:p>
            <a:r>
              <a:rPr lang="en-US" sz="2400" dirty="0" smtClean="0"/>
              <a:t>Main </a:t>
            </a:r>
            <a:r>
              <a:rPr lang="en-US" sz="2400" dirty="0"/>
              <a:t>stack operations:</a:t>
            </a:r>
          </a:p>
          <a:p>
            <a:pPr lvl="1"/>
            <a:r>
              <a:rPr lang="en-US" sz="2000" b="1" dirty="0">
                <a:solidFill>
                  <a:schemeClr val="tx2"/>
                </a:solidFill>
                <a:latin typeface="Courier New" pitchFamily="49" charset="0"/>
              </a:rPr>
              <a:t>push</a:t>
            </a:r>
            <a:r>
              <a:rPr lang="en-US" sz="2000" b="1" dirty="0">
                <a:latin typeface="Courier New" pitchFamily="49" charset="0"/>
              </a:rPr>
              <a:t>(</a:t>
            </a:r>
            <a:r>
              <a:rPr lang="en-US" sz="2000" b="1" i="1" dirty="0">
                <a:solidFill>
                  <a:srgbClr val="E4BB0C"/>
                </a:solidFill>
                <a:latin typeface="Courier New" pitchFamily="49" charset="0"/>
              </a:rPr>
              <a:t>object</a:t>
            </a:r>
            <a:r>
              <a:rPr lang="en-US" sz="2000" b="1" dirty="0">
                <a:latin typeface="Courier New" pitchFamily="49" charset="0"/>
              </a:rPr>
              <a:t>)</a:t>
            </a:r>
            <a:r>
              <a:rPr lang="en-US" sz="2000" dirty="0"/>
              <a:t>: inserts an element</a:t>
            </a:r>
          </a:p>
          <a:p>
            <a:pPr lvl="1"/>
            <a:r>
              <a:rPr lang="en-US" sz="2000" b="1" i="1" dirty="0">
                <a:solidFill>
                  <a:srgbClr val="E4BB0C"/>
                </a:solidFill>
                <a:latin typeface="Courier New" pitchFamily="49" charset="0"/>
              </a:rPr>
              <a:t>object</a:t>
            </a:r>
            <a:r>
              <a:rPr lang="en-US" sz="2000" dirty="0">
                <a:latin typeface="Courier New" pitchFamily="49" charset="0"/>
              </a:rPr>
              <a:t> </a:t>
            </a:r>
            <a:r>
              <a:rPr lang="en-US" sz="2000" b="1" dirty="0">
                <a:solidFill>
                  <a:schemeClr val="tx2"/>
                </a:solidFill>
                <a:latin typeface="Courier New" pitchFamily="49" charset="0"/>
              </a:rPr>
              <a:t>pop</a:t>
            </a:r>
            <a:r>
              <a:rPr lang="en-US" sz="2000" dirty="0">
                <a:latin typeface="Courier New" pitchFamily="49" charset="0"/>
              </a:rPr>
              <a:t>()</a:t>
            </a:r>
            <a:r>
              <a:rPr lang="en-US" sz="2000" dirty="0"/>
              <a:t>: removes and returns the last inserted element</a:t>
            </a:r>
          </a:p>
        </p:txBody>
      </p:sp>
      <p:sp>
        <p:nvSpPr>
          <p:cNvPr id="38916" name="Rectangle 1028" descr="Rectangle: Click to edit Master text styles&#10;Second level&#10;Third level&#10;Fourth level&#10;Fifth level"/>
          <p:cNvSpPr>
            <a:spLocks noGrp="1" noChangeArrowheads="1"/>
          </p:cNvSpPr>
          <p:nvPr>
            <p:ph sz="half" idx="2"/>
          </p:nvPr>
        </p:nvSpPr>
        <p:spPr>
          <a:xfrm>
            <a:off x="4953000" y="2362200"/>
            <a:ext cx="3810000" cy="3962400"/>
          </a:xfrm>
        </p:spPr>
        <p:txBody>
          <a:bodyPr/>
          <a:lstStyle/>
          <a:p>
            <a:r>
              <a:rPr lang="en-US" sz="2400"/>
              <a:t>Auxiliary stack operations:</a:t>
            </a:r>
          </a:p>
          <a:p>
            <a:pPr lvl="1"/>
            <a:r>
              <a:rPr lang="en-US" sz="2000" b="1" i="1">
                <a:solidFill>
                  <a:srgbClr val="E4BB0C"/>
                </a:solidFill>
                <a:latin typeface="Courier New" pitchFamily="49" charset="0"/>
              </a:rPr>
              <a:t>object</a:t>
            </a:r>
            <a:r>
              <a:rPr lang="en-US" sz="2000" b="1">
                <a:latin typeface="Courier New" pitchFamily="49" charset="0"/>
              </a:rPr>
              <a:t> </a:t>
            </a:r>
            <a:r>
              <a:rPr lang="en-US" sz="2000" b="1">
                <a:solidFill>
                  <a:schemeClr val="tx2"/>
                </a:solidFill>
                <a:latin typeface="Courier New" pitchFamily="49" charset="0"/>
              </a:rPr>
              <a:t>top</a:t>
            </a:r>
            <a:r>
              <a:rPr lang="en-US" sz="2000" b="1">
                <a:latin typeface="Courier New" pitchFamily="49" charset="0"/>
              </a:rPr>
              <a:t>()</a:t>
            </a:r>
            <a:r>
              <a:rPr lang="en-US" sz="2000"/>
              <a:t>: returns the last inserted element without removing it</a:t>
            </a:r>
          </a:p>
          <a:p>
            <a:pPr lvl="1"/>
            <a:r>
              <a:rPr lang="en-US" sz="2000" b="1" i="1">
                <a:solidFill>
                  <a:srgbClr val="E4BB0C"/>
                </a:solidFill>
                <a:latin typeface="Courier New" pitchFamily="49" charset="0"/>
              </a:rPr>
              <a:t>integer</a:t>
            </a:r>
            <a:r>
              <a:rPr lang="en-US" sz="2000" b="1">
                <a:latin typeface="Courier New" pitchFamily="49" charset="0"/>
              </a:rPr>
              <a:t> </a:t>
            </a:r>
            <a:r>
              <a:rPr lang="en-US" sz="2000" b="1">
                <a:solidFill>
                  <a:schemeClr val="tx2"/>
                </a:solidFill>
                <a:latin typeface="Courier New" pitchFamily="49" charset="0"/>
              </a:rPr>
              <a:t>size</a:t>
            </a:r>
            <a:r>
              <a:rPr lang="en-US" sz="2000" b="1">
                <a:latin typeface="Courier New" pitchFamily="49" charset="0"/>
              </a:rPr>
              <a:t>()</a:t>
            </a:r>
            <a:r>
              <a:rPr lang="en-US" sz="2000"/>
              <a:t>: returns the </a:t>
            </a:r>
            <a:r>
              <a:rPr lang="en-US" sz="2000">
                <a:solidFill>
                  <a:srgbClr val="E4BB0C"/>
                </a:solidFill>
              </a:rPr>
              <a:t>number</a:t>
            </a:r>
            <a:r>
              <a:rPr lang="en-US" sz="2000"/>
              <a:t> of elements stored</a:t>
            </a:r>
          </a:p>
          <a:p>
            <a:pPr lvl="1"/>
            <a:r>
              <a:rPr lang="en-US" sz="2000" b="1" i="1">
                <a:solidFill>
                  <a:srgbClr val="E4BB0C"/>
                </a:solidFill>
                <a:latin typeface="Courier New" pitchFamily="49" charset="0"/>
              </a:rPr>
              <a:t>boolean</a:t>
            </a:r>
            <a:r>
              <a:rPr lang="en-US" sz="2000" b="1">
                <a:latin typeface="Courier New" pitchFamily="49" charset="0"/>
              </a:rPr>
              <a:t> </a:t>
            </a:r>
            <a:r>
              <a:rPr lang="en-US" sz="2000" b="1">
                <a:solidFill>
                  <a:schemeClr val="tx2"/>
                </a:solidFill>
                <a:latin typeface="Courier New" pitchFamily="49" charset="0"/>
              </a:rPr>
              <a:t>isEmpty</a:t>
            </a:r>
            <a:r>
              <a:rPr lang="en-US" sz="2000" b="1">
                <a:latin typeface="Courier New" pitchFamily="49" charset="0"/>
              </a:rPr>
              <a:t>()</a:t>
            </a:r>
            <a:r>
              <a:rPr lang="en-US" sz="2000"/>
              <a:t>: indicates whether no elements are stored</a:t>
            </a:r>
          </a:p>
        </p:txBody>
      </p:sp>
      <p:sp>
        <p:nvSpPr>
          <p:cNvPr id="8" name="Slide Number Placeholder 6"/>
          <p:cNvSpPr>
            <a:spLocks noGrp="1"/>
          </p:cNvSpPr>
          <p:nvPr>
            <p:ph type="sldNum" sz="quarter" idx="12"/>
          </p:nvPr>
        </p:nvSpPr>
        <p:spPr/>
        <p:txBody>
          <a:bodyPr/>
          <a:lstStyle/>
          <a:p>
            <a:fld id="{9F367148-24F4-4AC3-BCDA-13B24D64EAC3}" type="slidenum">
              <a:rPr lang="en-US"/>
              <a:pPr/>
              <a:t>6</a:t>
            </a:fld>
            <a:endParaRPr lang="en-US"/>
          </a:p>
        </p:txBody>
      </p:sp>
      <p:graphicFrame>
        <p:nvGraphicFramePr>
          <p:cNvPr id="38917" name="Object 1029"/>
          <p:cNvGraphicFramePr>
            <a:graphicFrameLocks noChangeAspect="1"/>
          </p:cNvGraphicFramePr>
          <p:nvPr/>
        </p:nvGraphicFramePr>
        <p:xfrm>
          <a:off x="6629400" y="533400"/>
          <a:ext cx="2133600" cy="1771650"/>
        </p:xfrm>
        <a:graphic>
          <a:graphicData uri="http://schemas.openxmlformats.org/presentationml/2006/ole">
            <mc:AlternateContent xmlns:mc="http://schemas.openxmlformats.org/markup-compatibility/2006">
              <mc:Choice xmlns:v="urn:schemas-microsoft-com:vml" Requires="v">
                <p:oleObj spid="_x0000_s129028" name="Clip" r:id="rId3" imgW="4671000" imgH="3877560" progId="">
                  <p:embed/>
                </p:oleObj>
              </mc:Choice>
              <mc:Fallback>
                <p:oleObj name="Clip" r:id="rId3" imgW="4671000" imgH="3877560" progId="">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533400"/>
                        <a:ext cx="2133600" cy="17716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TextBox 6"/>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endParaRPr lang="en-GB" smtClean="0"/>
          </a:p>
        </p:txBody>
      </p:sp>
      <p:sp>
        <p:nvSpPr>
          <p:cNvPr id="15363" name="Rectangle 3"/>
          <p:cNvSpPr>
            <a:spLocks noGrp="1" noChangeArrowheads="1"/>
          </p:cNvSpPr>
          <p:nvPr>
            <p:ph idx="1"/>
          </p:nvPr>
        </p:nvSpPr>
        <p:spPr>
          <a:xfrm>
            <a:off x="1066800" y="838200"/>
            <a:ext cx="7772400" cy="5334000"/>
          </a:xfrm>
        </p:spPr>
        <p:txBody>
          <a:bodyPr/>
          <a:lstStyle/>
          <a:p>
            <a:pPr eaLnBrk="1" hangingPunct="1"/>
            <a:endParaRPr lang="en-GB" dirty="0" smtClean="0"/>
          </a:p>
          <a:p>
            <a:pPr eaLnBrk="1" hangingPunct="1"/>
            <a:endParaRPr lang="en-GB" dirty="0" smtClean="0"/>
          </a:p>
          <a:p>
            <a:pPr eaLnBrk="1" hangingPunct="1"/>
            <a:r>
              <a:rPr lang="en-GB" dirty="0" smtClean="0"/>
              <a:t>There is plenty of extra space :All  the positions before the front are unused and can thus be recycled. When either rear or front reaches the end of the array, we reset it to the beginning. This operation is called a </a:t>
            </a:r>
            <a:r>
              <a:rPr lang="en-GB" b="1" u="sng" dirty="0" smtClean="0"/>
              <a:t>circular array implementation</a:t>
            </a:r>
            <a:r>
              <a:rPr lang="en-GB" dirty="0" smtClean="0"/>
              <a:t>.</a:t>
            </a:r>
          </a:p>
          <a:p>
            <a:pPr eaLnBrk="1" hangingPunct="1"/>
            <a:endParaRPr lang="en-GB" dirty="0" smtClean="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fontAlgn="auto" hangingPunct="1">
              <a:spcAft>
                <a:spcPts val="0"/>
              </a:spcAft>
              <a:defRPr/>
            </a:pPr>
            <a:r>
              <a:rPr lang="en-GB" dirty="0" smtClean="0"/>
              <a:t>Circular array implementation</a:t>
            </a:r>
          </a:p>
        </p:txBody>
      </p:sp>
      <p:sp>
        <p:nvSpPr>
          <p:cNvPr id="16387" name="Rectangle 3"/>
          <p:cNvSpPr>
            <a:spLocks noChangeArrowheads="1"/>
          </p:cNvSpPr>
          <p:nvPr/>
        </p:nvSpPr>
        <p:spPr bwMode="auto">
          <a:xfrm>
            <a:off x="990600" y="3276600"/>
            <a:ext cx="6477000" cy="838200"/>
          </a:xfrm>
          <a:prstGeom prst="rect">
            <a:avLst/>
          </a:prstGeom>
          <a:solidFill>
            <a:schemeClr val="accent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6388" name="Line 4"/>
          <p:cNvSpPr>
            <a:spLocks noChangeShapeType="1"/>
          </p:cNvSpPr>
          <p:nvPr/>
        </p:nvSpPr>
        <p:spPr bwMode="auto">
          <a:xfrm>
            <a:off x="1828800" y="3276600"/>
            <a:ext cx="0" cy="838200"/>
          </a:xfrm>
          <a:prstGeom prst="line">
            <a:avLst/>
          </a:prstGeom>
          <a:noFill/>
          <a:ln w="9525">
            <a:solidFill>
              <a:schemeClr val="tx1"/>
            </a:solidFill>
            <a:round/>
            <a:headEnd/>
            <a:tailEnd/>
          </a:ln>
        </p:spPr>
        <p:txBody>
          <a:bodyPr/>
          <a:lstStyle/>
          <a:p>
            <a:endParaRPr lang="en-US"/>
          </a:p>
        </p:txBody>
      </p:sp>
      <p:sp>
        <p:nvSpPr>
          <p:cNvPr id="16389" name="Line 5"/>
          <p:cNvSpPr>
            <a:spLocks noChangeShapeType="1"/>
          </p:cNvSpPr>
          <p:nvPr/>
        </p:nvSpPr>
        <p:spPr bwMode="auto">
          <a:xfrm>
            <a:off x="2667000" y="3276600"/>
            <a:ext cx="0" cy="838200"/>
          </a:xfrm>
          <a:prstGeom prst="line">
            <a:avLst/>
          </a:prstGeom>
          <a:noFill/>
          <a:ln w="9525">
            <a:solidFill>
              <a:schemeClr val="tx1"/>
            </a:solidFill>
            <a:round/>
            <a:headEnd/>
            <a:tailEnd/>
          </a:ln>
        </p:spPr>
        <p:txBody>
          <a:bodyPr/>
          <a:lstStyle/>
          <a:p>
            <a:endParaRPr lang="en-US"/>
          </a:p>
        </p:txBody>
      </p:sp>
      <p:sp>
        <p:nvSpPr>
          <p:cNvPr id="16390" name="Line 6"/>
          <p:cNvSpPr>
            <a:spLocks noChangeShapeType="1"/>
          </p:cNvSpPr>
          <p:nvPr/>
        </p:nvSpPr>
        <p:spPr bwMode="auto">
          <a:xfrm>
            <a:off x="3429000" y="3276600"/>
            <a:ext cx="0" cy="838200"/>
          </a:xfrm>
          <a:prstGeom prst="line">
            <a:avLst/>
          </a:prstGeom>
          <a:noFill/>
          <a:ln w="9525">
            <a:solidFill>
              <a:schemeClr val="tx1"/>
            </a:solidFill>
            <a:round/>
            <a:headEnd/>
            <a:tailEnd/>
          </a:ln>
        </p:spPr>
        <p:txBody>
          <a:bodyPr/>
          <a:lstStyle/>
          <a:p>
            <a:endParaRPr lang="en-US"/>
          </a:p>
        </p:txBody>
      </p:sp>
      <p:sp>
        <p:nvSpPr>
          <p:cNvPr id="16391" name="Line 7"/>
          <p:cNvSpPr>
            <a:spLocks noChangeShapeType="1"/>
          </p:cNvSpPr>
          <p:nvPr/>
        </p:nvSpPr>
        <p:spPr bwMode="auto">
          <a:xfrm>
            <a:off x="4191000" y="3276600"/>
            <a:ext cx="0" cy="838200"/>
          </a:xfrm>
          <a:prstGeom prst="line">
            <a:avLst/>
          </a:prstGeom>
          <a:noFill/>
          <a:ln w="9525">
            <a:solidFill>
              <a:schemeClr val="tx1"/>
            </a:solidFill>
            <a:round/>
            <a:headEnd/>
            <a:tailEnd/>
          </a:ln>
        </p:spPr>
        <p:txBody>
          <a:bodyPr/>
          <a:lstStyle/>
          <a:p>
            <a:endParaRPr lang="en-US"/>
          </a:p>
        </p:txBody>
      </p:sp>
      <p:sp>
        <p:nvSpPr>
          <p:cNvPr id="16392" name="Line 8"/>
          <p:cNvSpPr>
            <a:spLocks noChangeShapeType="1"/>
          </p:cNvSpPr>
          <p:nvPr/>
        </p:nvSpPr>
        <p:spPr bwMode="auto">
          <a:xfrm>
            <a:off x="4876800" y="3276600"/>
            <a:ext cx="0" cy="838200"/>
          </a:xfrm>
          <a:prstGeom prst="line">
            <a:avLst/>
          </a:prstGeom>
          <a:noFill/>
          <a:ln w="9525">
            <a:solidFill>
              <a:schemeClr val="tx1"/>
            </a:solidFill>
            <a:round/>
            <a:headEnd/>
            <a:tailEnd/>
          </a:ln>
        </p:spPr>
        <p:txBody>
          <a:bodyPr/>
          <a:lstStyle/>
          <a:p>
            <a:endParaRPr lang="en-US"/>
          </a:p>
        </p:txBody>
      </p:sp>
      <p:sp>
        <p:nvSpPr>
          <p:cNvPr id="16393" name="Line 9"/>
          <p:cNvSpPr>
            <a:spLocks noChangeShapeType="1"/>
          </p:cNvSpPr>
          <p:nvPr/>
        </p:nvSpPr>
        <p:spPr bwMode="auto">
          <a:xfrm>
            <a:off x="5562600" y="3276600"/>
            <a:ext cx="0" cy="838200"/>
          </a:xfrm>
          <a:prstGeom prst="line">
            <a:avLst/>
          </a:prstGeom>
          <a:noFill/>
          <a:ln w="9525">
            <a:solidFill>
              <a:schemeClr val="tx1"/>
            </a:solidFill>
            <a:round/>
            <a:headEnd/>
            <a:tailEnd/>
          </a:ln>
        </p:spPr>
        <p:txBody>
          <a:bodyPr/>
          <a:lstStyle/>
          <a:p>
            <a:endParaRPr lang="en-US"/>
          </a:p>
        </p:txBody>
      </p:sp>
      <p:sp>
        <p:nvSpPr>
          <p:cNvPr id="16394" name="Line 10"/>
          <p:cNvSpPr>
            <a:spLocks noChangeShapeType="1"/>
          </p:cNvSpPr>
          <p:nvPr/>
        </p:nvSpPr>
        <p:spPr bwMode="auto">
          <a:xfrm>
            <a:off x="6248400" y="3276600"/>
            <a:ext cx="0" cy="838200"/>
          </a:xfrm>
          <a:prstGeom prst="line">
            <a:avLst/>
          </a:prstGeom>
          <a:noFill/>
          <a:ln w="9525">
            <a:solidFill>
              <a:schemeClr val="tx1"/>
            </a:solidFill>
            <a:round/>
            <a:headEnd/>
            <a:tailEnd/>
          </a:ln>
        </p:spPr>
        <p:txBody>
          <a:bodyPr/>
          <a:lstStyle/>
          <a:p>
            <a:endParaRPr lang="en-US"/>
          </a:p>
        </p:txBody>
      </p:sp>
      <p:sp>
        <p:nvSpPr>
          <p:cNvPr id="16395" name="Line 11"/>
          <p:cNvSpPr>
            <a:spLocks noChangeShapeType="1"/>
          </p:cNvSpPr>
          <p:nvPr/>
        </p:nvSpPr>
        <p:spPr bwMode="auto">
          <a:xfrm>
            <a:off x="6858000" y="3276600"/>
            <a:ext cx="0" cy="838200"/>
          </a:xfrm>
          <a:prstGeom prst="line">
            <a:avLst/>
          </a:prstGeom>
          <a:noFill/>
          <a:ln w="9525">
            <a:solidFill>
              <a:schemeClr val="tx1"/>
            </a:solidFill>
            <a:round/>
            <a:headEnd/>
            <a:tailEnd/>
          </a:ln>
        </p:spPr>
        <p:txBody>
          <a:bodyPr/>
          <a:lstStyle/>
          <a:p>
            <a:endParaRPr lang="en-US"/>
          </a:p>
        </p:txBody>
      </p:sp>
      <p:sp>
        <p:nvSpPr>
          <p:cNvPr id="16396" name="Text Box 12"/>
          <p:cNvSpPr txBox="1">
            <a:spLocks noChangeArrowheads="1"/>
          </p:cNvSpPr>
          <p:nvPr/>
        </p:nvSpPr>
        <p:spPr bwMode="auto">
          <a:xfrm>
            <a:off x="1828800" y="32766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6397" name="Rectangle 13"/>
          <p:cNvSpPr>
            <a:spLocks noChangeArrowheads="1"/>
          </p:cNvSpPr>
          <p:nvPr/>
        </p:nvSpPr>
        <p:spPr bwMode="auto">
          <a:xfrm>
            <a:off x="1828800" y="3276600"/>
            <a:ext cx="838200" cy="838200"/>
          </a:xfrm>
          <a:prstGeom prst="rect">
            <a:avLst/>
          </a:prstGeom>
          <a:solidFill>
            <a:schemeClr val="accent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6398" name="Rectangle 14"/>
          <p:cNvSpPr>
            <a:spLocks noChangeArrowheads="1"/>
          </p:cNvSpPr>
          <p:nvPr/>
        </p:nvSpPr>
        <p:spPr bwMode="auto">
          <a:xfrm>
            <a:off x="2667000" y="32766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399" name="Rectangle 15"/>
          <p:cNvSpPr>
            <a:spLocks noChangeArrowheads="1"/>
          </p:cNvSpPr>
          <p:nvPr/>
        </p:nvSpPr>
        <p:spPr bwMode="auto">
          <a:xfrm>
            <a:off x="3429000" y="32766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400" name="Rectangle 16"/>
          <p:cNvSpPr>
            <a:spLocks noChangeArrowheads="1"/>
          </p:cNvSpPr>
          <p:nvPr/>
        </p:nvSpPr>
        <p:spPr bwMode="auto">
          <a:xfrm>
            <a:off x="4191000" y="32766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401" name="Rectangle 17"/>
          <p:cNvSpPr>
            <a:spLocks noChangeArrowheads="1"/>
          </p:cNvSpPr>
          <p:nvPr/>
        </p:nvSpPr>
        <p:spPr bwMode="auto">
          <a:xfrm>
            <a:off x="4953000" y="32766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402" name="Rectangle 18"/>
          <p:cNvSpPr>
            <a:spLocks noChangeArrowheads="1"/>
          </p:cNvSpPr>
          <p:nvPr/>
        </p:nvSpPr>
        <p:spPr bwMode="auto">
          <a:xfrm>
            <a:off x="5562600" y="3276600"/>
            <a:ext cx="6858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403" name="Rectangle 19"/>
          <p:cNvSpPr>
            <a:spLocks noChangeArrowheads="1"/>
          </p:cNvSpPr>
          <p:nvPr/>
        </p:nvSpPr>
        <p:spPr bwMode="auto">
          <a:xfrm>
            <a:off x="6248400" y="32766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404" name="Rectangle 20"/>
          <p:cNvSpPr>
            <a:spLocks noChangeArrowheads="1"/>
          </p:cNvSpPr>
          <p:nvPr/>
        </p:nvSpPr>
        <p:spPr bwMode="auto">
          <a:xfrm>
            <a:off x="6858000" y="32766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 </a:t>
            </a:r>
          </a:p>
        </p:txBody>
      </p:sp>
      <p:sp>
        <p:nvSpPr>
          <p:cNvPr id="16405" name="Line 21"/>
          <p:cNvSpPr>
            <a:spLocks noChangeShapeType="1"/>
          </p:cNvSpPr>
          <p:nvPr/>
        </p:nvSpPr>
        <p:spPr bwMode="auto">
          <a:xfrm>
            <a:off x="7543800" y="3657600"/>
            <a:ext cx="457200" cy="0"/>
          </a:xfrm>
          <a:prstGeom prst="line">
            <a:avLst/>
          </a:prstGeom>
          <a:noFill/>
          <a:ln w="9525">
            <a:solidFill>
              <a:schemeClr val="tx1"/>
            </a:solidFill>
            <a:round/>
            <a:headEnd/>
            <a:tailEnd type="triangle" w="med" len="med"/>
          </a:ln>
        </p:spPr>
        <p:txBody>
          <a:bodyPr/>
          <a:lstStyle/>
          <a:p>
            <a:endParaRPr lang="en-US"/>
          </a:p>
        </p:txBody>
      </p:sp>
      <p:sp>
        <p:nvSpPr>
          <p:cNvPr id="16406" name="Line 22"/>
          <p:cNvSpPr>
            <a:spLocks noChangeShapeType="1"/>
          </p:cNvSpPr>
          <p:nvPr/>
        </p:nvSpPr>
        <p:spPr bwMode="auto">
          <a:xfrm flipV="1">
            <a:off x="7924800" y="2743200"/>
            <a:ext cx="0" cy="838200"/>
          </a:xfrm>
          <a:prstGeom prst="line">
            <a:avLst/>
          </a:prstGeom>
          <a:noFill/>
          <a:ln w="9525">
            <a:solidFill>
              <a:schemeClr val="tx1"/>
            </a:solidFill>
            <a:round/>
            <a:headEnd/>
            <a:tailEnd/>
          </a:ln>
        </p:spPr>
        <p:txBody>
          <a:bodyPr/>
          <a:lstStyle/>
          <a:p>
            <a:endParaRPr lang="en-US"/>
          </a:p>
        </p:txBody>
      </p:sp>
      <p:sp>
        <p:nvSpPr>
          <p:cNvPr id="16407" name="Line 23"/>
          <p:cNvSpPr>
            <a:spLocks noChangeShapeType="1"/>
          </p:cNvSpPr>
          <p:nvPr/>
        </p:nvSpPr>
        <p:spPr bwMode="auto">
          <a:xfrm flipH="1">
            <a:off x="533400" y="2743200"/>
            <a:ext cx="7391400" cy="0"/>
          </a:xfrm>
          <a:prstGeom prst="line">
            <a:avLst/>
          </a:prstGeom>
          <a:noFill/>
          <a:ln w="9525">
            <a:solidFill>
              <a:schemeClr val="tx1"/>
            </a:solidFill>
            <a:round/>
            <a:headEnd/>
            <a:tailEnd/>
          </a:ln>
        </p:spPr>
        <p:txBody>
          <a:bodyPr/>
          <a:lstStyle/>
          <a:p>
            <a:endParaRPr lang="en-US"/>
          </a:p>
        </p:txBody>
      </p:sp>
      <p:sp>
        <p:nvSpPr>
          <p:cNvPr id="16408" name="Line 24"/>
          <p:cNvSpPr>
            <a:spLocks noChangeShapeType="1"/>
          </p:cNvSpPr>
          <p:nvPr/>
        </p:nvSpPr>
        <p:spPr bwMode="auto">
          <a:xfrm>
            <a:off x="533400" y="2743200"/>
            <a:ext cx="0" cy="990600"/>
          </a:xfrm>
          <a:prstGeom prst="line">
            <a:avLst/>
          </a:prstGeom>
          <a:noFill/>
          <a:ln w="9525">
            <a:solidFill>
              <a:schemeClr val="tx1"/>
            </a:solidFill>
            <a:round/>
            <a:headEnd/>
            <a:tailEnd/>
          </a:ln>
        </p:spPr>
        <p:txBody>
          <a:bodyPr/>
          <a:lstStyle/>
          <a:p>
            <a:endParaRPr lang="en-US"/>
          </a:p>
        </p:txBody>
      </p:sp>
      <p:sp>
        <p:nvSpPr>
          <p:cNvPr id="16409" name="Line 25"/>
          <p:cNvSpPr>
            <a:spLocks noChangeShapeType="1"/>
          </p:cNvSpPr>
          <p:nvPr/>
        </p:nvSpPr>
        <p:spPr bwMode="auto">
          <a:xfrm>
            <a:off x="533400" y="3733800"/>
            <a:ext cx="533400" cy="0"/>
          </a:xfrm>
          <a:prstGeom prst="line">
            <a:avLst/>
          </a:prstGeom>
          <a:noFill/>
          <a:ln w="9525">
            <a:solidFill>
              <a:schemeClr val="tx1"/>
            </a:solidFill>
            <a:round/>
            <a:headEnd/>
            <a:tailEnd type="triangle" w="med" len="med"/>
          </a:ln>
        </p:spPr>
        <p:txBody>
          <a:bodyPr/>
          <a:lstStyle/>
          <a:p>
            <a:endParaRPr lang="en-US"/>
          </a:p>
        </p:txBody>
      </p:sp>
      <p:sp>
        <p:nvSpPr>
          <p:cNvPr id="16410" name="Line 26"/>
          <p:cNvSpPr>
            <a:spLocks noChangeShapeType="1"/>
          </p:cNvSpPr>
          <p:nvPr/>
        </p:nvSpPr>
        <p:spPr bwMode="auto">
          <a:xfrm flipH="1">
            <a:off x="457200" y="3962400"/>
            <a:ext cx="533400" cy="0"/>
          </a:xfrm>
          <a:prstGeom prst="line">
            <a:avLst/>
          </a:prstGeom>
          <a:noFill/>
          <a:ln w="9525">
            <a:solidFill>
              <a:schemeClr val="tx1"/>
            </a:solidFill>
            <a:round/>
            <a:headEnd/>
            <a:tailEnd type="triangle" w="med" len="med"/>
          </a:ln>
        </p:spPr>
        <p:txBody>
          <a:bodyPr/>
          <a:lstStyle/>
          <a:p>
            <a:endParaRPr lang="en-US"/>
          </a:p>
        </p:txBody>
      </p:sp>
      <p:sp>
        <p:nvSpPr>
          <p:cNvPr id="16411" name="Line 27"/>
          <p:cNvSpPr>
            <a:spLocks noChangeShapeType="1"/>
          </p:cNvSpPr>
          <p:nvPr/>
        </p:nvSpPr>
        <p:spPr bwMode="auto">
          <a:xfrm>
            <a:off x="533400" y="3962400"/>
            <a:ext cx="0" cy="609600"/>
          </a:xfrm>
          <a:prstGeom prst="line">
            <a:avLst/>
          </a:prstGeom>
          <a:noFill/>
          <a:ln w="9525">
            <a:solidFill>
              <a:schemeClr val="tx1"/>
            </a:solidFill>
            <a:round/>
            <a:headEnd/>
            <a:tailEnd/>
          </a:ln>
        </p:spPr>
        <p:txBody>
          <a:bodyPr/>
          <a:lstStyle/>
          <a:p>
            <a:endParaRPr lang="en-US"/>
          </a:p>
        </p:txBody>
      </p:sp>
      <p:sp>
        <p:nvSpPr>
          <p:cNvPr id="16412" name="Line 28"/>
          <p:cNvSpPr>
            <a:spLocks noChangeShapeType="1"/>
          </p:cNvSpPr>
          <p:nvPr/>
        </p:nvSpPr>
        <p:spPr bwMode="auto">
          <a:xfrm>
            <a:off x="533400" y="4572000"/>
            <a:ext cx="7467600" cy="0"/>
          </a:xfrm>
          <a:prstGeom prst="line">
            <a:avLst/>
          </a:prstGeom>
          <a:noFill/>
          <a:ln w="9525">
            <a:solidFill>
              <a:schemeClr val="tx1"/>
            </a:solidFill>
            <a:round/>
            <a:headEnd/>
            <a:tailEnd/>
          </a:ln>
        </p:spPr>
        <p:txBody>
          <a:bodyPr/>
          <a:lstStyle/>
          <a:p>
            <a:endParaRPr lang="en-US"/>
          </a:p>
        </p:txBody>
      </p:sp>
      <p:sp>
        <p:nvSpPr>
          <p:cNvPr id="16413" name="Line 29"/>
          <p:cNvSpPr>
            <a:spLocks noChangeShapeType="1"/>
          </p:cNvSpPr>
          <p:nvPr/>
        </p:nvSpPr>
        <p:spPr bwMode="auto">
          <a:xfrm flipV="1">
            <a:off x="7924800" y="4038600"/>
            <a:ext cx="0" cy="533400"/>
          </a:xfrm>
          <a:prstGeom prst="line">
            <a:avLst/>
          </a:prstGeom>
          <a:noFill/>
          <a:ln w="9525">
            <a:solidFill>
              <a:schemeClr val="tx1"/>
            </a:solidFill>
            <a:round/>
            <a:headEnd/>
            <a:tailEnd type="triangle" w="med" len="med"/>
          </a:ln>
        </p:spPr>
        <p:txBody>
          <a:bodyPr/>
          <a:lstStyle/>
          <a:p>
            <a:endParaRPr lang="en-US"/>
          </a:p>
        </p:txBody>
      </p:sp>
      <p:sp>
        <p:nvSpPr>
          <p:cNvPr id="16414" name="Line 30"/>
          <p:cNvSpPr>
            <a:spLocks noChangeShapeType="1"/>
          </p:cNvSpPr>
          <p:nvPr/>
        </p:nvSpPr>
        <p:spPr bwMode="auto">
          <a:xfrm flipH="1">
            <a:off x="7467600" y="4038600"/>
            <a:ext cx="457200" cy="0"/>
          </a:xfrm>
          <a:prstGeom prst="line">
            <a:avLst/>
          </a:prstGeom>
          <a:noFill/>
          <a:ln w="9525">
            <a:solidFill>
              <a:schemeClr val="tx1"/>
            </a:solidFill>
            <a:round/>
            <a:headEnd/>
            <a:tailEnd type="triangle" w="med" len="med"/>
          </a:ln>
        </p:spPr>
        <p:txBody>
          <a:bodyPr/>
          <a:lstStyle/>
          <a:p>
            <a:endParaRPr lang="en-US"/>
          </a:p>
        </p:txBody>
      </p:sp>
      <p:sp>
        <p:nvSpPr>
          <p:cNvPr id="31" name="TextBox 30"/>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ChangeArrowheads="1"/>
          </p:cNvSpPr>
          <p:nvPr/>
        </p:nvSpPr>
        <p:spPr bwMode="auto">
          <a:xfrm>
            <a:off x="762000" y="2209800"/>
            <a:ext cx="6477000" cy="838200"/>
          </a:xfrm>
          <a:prstGeom prst="rect">
            <a:avLst/>
          </a:prstGeom>
          <a:solidFill>
            <a:schemeClr val="bg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7411" name="Line 3"/>
          <p:cNvSpPr>
            <a:spLocks noChangeShapeType="1"/>
          </p:cNvSpPr>
          <p:nvPr/>
        </p:nvSpPr>
        <p:spPr bwMode="auto">
          <a:xfrm>
            <a:off x="1600200" y="2209800"/>
            <a:ext cx="0" cy="838200"/>
          </a:xfrm>
          <a:prstGeom prst="line">
            <a:avLst/>
          </a:prstGeom>
          <a:noFill/>
          <a:ln w="9525">
            <a:solidFill>
              <a:schemeClr val="tx1"/>
            </a:solidFill>
            <a:round/>
            <a:headEnd/>
            <a:tailEnd/>
          </a:ln>
        </p:spPr>
        <p:txBody>
          <a:bodyPr/>
          <a:lstStyle/>
          <a:p>
            <a:endParaRPr lang="en-US"/>
          </a:p>
        </p:txBody>
      </p:sp>
      <p:sp>
        <p:nvSpPr>
          <p:cNvPr id="17412" name="Line 4"/>
          <p:cNvSpPr>
            <a:spLocks noChangeShapeType="1"/>
          </p:cNvSpPr>
          <p:nvPr/>
        </p:nvSpPr>
        <p:spPr bwMode="auto">
          <a:xfrm>
            <a:off x="2438400" y="2209800"/>
            <a:ext cx="0" cy="838200"/>
          </a:xfrm>
          <a:prstGeom prst="line">
            <a:avLst/>
          </a:prstGeom>
          <a:noFill/>
          <a:ln w="9525">
            <a:solidFill>
              <a:schemeClr val="tx1"/>
            </a:solidFill>
            <a:round/>
            <a:headEnd/>
            <a:tailEnd/>
          </a:ln>
        </p:spPr>
        <p:txBody>
          <a:bodyPr/>
          <a:lstStyle/>
          <a:p>
            <a:endParaRPr lang="en-US"/>
          </a:p>
        </p:txBody>
      </p:sp>
      <p:sp>
        <p:nvSpPr>
          <p:cNvPr id="17413" name="Line 5"/>
          <p:cNvSpPr>
            <a:spLocks noChangeShapeType="1"/>
          </p:cNvSpPr>
          <p:nvPr/>
        </p:nvSpPr>
        <p:spPr bwMode="auto">
          <a:xfrm>
            <a:off x="3200400" y="2209800"/>
            <a:ext cx="0" cy="838200"/>
          </a:xfrm>
          <a:prstGeom prst="line">
            <a:avLst/>
          </a:prstGeom>
          <a:noFill/>
          <a:ln w="9525">
            <a:solidFill>
              <a:schemeClr val="tx1"/>
            </a:solidFill>
            <a:round/>
            <a:headEnd/>
            <a:tailEnd/>
          </a:ln>
        </p:spPr>
        <p:txBody>
          <a:bodyPr/>
          <a:lstStyle/>
          <a:p>
            <a:endParaRPr lang="en-US"/>
          </a:p>
        </p:txBody>
      </p:sp>
      <p:sp>
        <p:nvSpPr>
          <p:cNvPr id="17414" name="Line 6"/>
          <p:cNvSpPr>
            <a:spLocks noChangeShapeType="1"/>
          </p:cNvSpPr>
          <p:nvPr/>
        </p:nvSpPr>
        <p:spPr bwMode="auto">
          <a:xfrm>
            <a:off x="3962400" y="2209800"/>
            <a:ext cx="0" cy="838200"/>
          </a:xfrm>
          <a:prstGeom prst="line">
            <a:avLst/>
          </a:prstGeom>
          <a:noFill/>
          <a:ln w="9525">
            <a:solidFill>
              <a:schemeClr val="tx1"/>
            </a:solidFill>
            <a:round/>
            <a:headEnd/>
            <a:tailEnd/>
          </a:ln>
        </p:spPr>
        <p:txBody>
          <a:bodyPr/>
          <a:lstStyle/>
          <a:p>
            <a:endParaRPr lang="en-US"/>
          </a:p>
        </p:txBody>
      </p:sp>
      <p:sp>
        <p:nvSpPr>
          <p:cNvPr id="17415" name="Line 7"/>
          <p:cNvSpPr>
            <a:spLocks noChangeShapeType="1"/>
          </p:cNvSpPr>
          <p:nvPr/>
        </p:nvSpPr>
        <p:spPr bwMode="auto">
          <a:xfrm>
            <a:off x="4648200" y="2209800"/>
            <a:ext cx="0" cy="838200"/>
          </a:xfrm>
          <a:prstGeom prst="line">
            <a:avLst/>
          </a:prstGeom>
          <a:noFill/>
          <a:ln w="9525">
            <a:solidFill>
              <a:schemeClr val="tx1"/>
            </a:solidFill>
            <a:round/>
            <a:headEnd/>
            <a:tailEnd/>
          </a:ln>
        </p:spPr>
        <p:txBody>
          <a:bodyPr/>
          <a:lstStyle/>
          <a:p>
            <a:endParaRPr lang="en-US"/>
          </a:p>
        </p:txBody>
      </p:sp>
      <p:sp>
        <p:nvSpPr>
          <p:cNvPr id="17416" name="Line 8"/>
          <p:cNvSpPr>
            <a:spLocks noChangeShapeType="1"/>
          </p:cNvSpPr>
          <p:nvPr/>
        </p:nvSpPr>
        <p:spPr bwMode="auto">
          <a:xfrm>
            <a:off x="5334000" y="2209800"/>
            <a:ext cx="0" cy="838200"/>
          </a:xfrm>
          <a:prstGeom prst="line">
            <a:avLst/>
          </a:prstGeom>
          <a:noFill/>
          <a:ln w="9525">
            <a:solidFill>
              <a:schemeClr val="tx1"/>
            </a:solidFill>
            <a:round/>
            <a:headEnd/>
            <a:tailEnd/>
          </a:ln>
        </p:spPr>
        <p:txBody>
          <a:bodyPr/>
          <a:lstStyle/>
          <a:p>
            <a:endParaRPr lang="en-US"/>
          </a:p>
        </p:txBody>
      </p:sp>
      <p:sp>
        <p:nvSpPr>
          <p:cNvPr id="17417" name="Line 9"/>
          <p:cNvSpPr>
            <a:spLocks noChangeShapeType="1"/>
          </p:cNvSpPr>
          <p:nvPr/>
        </p:nvSpPr>
        <p:spPr bwMode="auto">
          <a:xfrm>
            <a:off x="6019800" y="2209800"/>
            <a:ext cx="0" cy="838200"/>
          </a:xfrm>
          <a:prstGeom prst="line">
            <a:avLst/>
          </a:prstGeom>
          <a:noFill/>
          <a:ln w="9525">
            <a:solidFill>
              <a:schemeClr val="tx1"/>
            </a:solidFill>
            <a:round/>
            <a:headEnd/>
            <a:tailEnd/>
          </a:ln>
        </p:spPr>
        <p:txBody>
          <a:bodyPr/>
          <a:lstStyle/>
          <a:p>
            <a:endParaRPr lang="en-US"/>
          </a:p>
        </p:txBody>
      </p:sp>
      <p:sp>
        <p:nvSpPr>
          <p:cNvPr id="17418" name="Line 10"/>
          <p:cNvSpPr>
            <a:spLocks noChangeShapeType="1"/>
          </p:cNvSpPr>
          <p:nvPr/>
        </p:nvSpPr>
        <p:spPr bwMode="auto">
          <a:xfrm>
            <a:off x="6629400" y="2209800"/>
            <a:ext cx="0" cy="838200"/>
          </a:xfrm>
          <a:prstGeom prst="line">
            <a:avLst/>
          </a:prstGeom>
          <a:noFill/>
          <a:ln w="9525">
            <a:solidFill>
              <a:schemeClr val="tx1"/>
            </a:solidFill>
            <a:round/>
            <a:headEnd/>
            <a:tailEnd/>
          </a:ln>
        </p:spPr>
        <p:txBody>
          <a:bodyPr/>
          <a:lstStyle/>
          <a:p>
            <a:endParaRPr lang="en-US"/>
          </a:p>
        </p:txBody>
      </p:sp>
      <p:sp>
        <p:nvSpPr>
          <p:cNvPr id="17419" name="Text Box 11"/>
          <p:cNvSpPr txBox="1">
            <a:spLocks noChangeArrowheads="1"/>
          </p:cNvSpPr>
          <p:nvPr/>
        </p:nvSpPr>
        <p:spPr bwMode="auto">
          <a:xfrm>
            <a:off x="838200" y="32766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Size=7,front=1,rear=8</a:t>
            </a:r>
          </a:p>
        </p:txBody>
      </p:sp>
      <p:sp>
        <p:nvSpPr>
          <p:cNvPr id="17420" name="Text Box 12"/>
          <p:cNvSpPr txBox="1">
            <a:spLocks noChangeArrowheads="1"/>
          </p:cNvSpPr>
          <p:nvPr/>
        </p:nvSpPr>
        <p:spPr bwMode="auto">
          <a:xfrm>
            <a:off x="914400" y="1524000"/>
            <a:ext cx="3581400" cy="519113"/>
          </a:xfrm>
          <a:prstGeom prst="rect">
            <a:avLst/>
          </a:prstGeom>
          <a:noFill/>
          <a:ln w="9525">
            <a:noFill/>
            <a:miter lim="800000"/>
            <a:headEnd/>
            <a:tailEnd/>
          </a:ln>
        </p:spPr>
        <p:txBody>
          <a:bodyPr>
            <a:spAutoFit/>
          </a:bodyPr>
          <a:lstStyle/>
          <a:p>
            <a:pPr>
              <a:spcBef>
                <a:spcPct val="50000"/>
              </a:spcBef>
            </a:pPr>
            <a:r>
              <a:rPr lang="en-GB" sz="2800" b="1" u="sng" dirty="0">
                <a:latin typeface="Calibri" pitchFamily="34" charset="0"/>
              </a:rPr>
              <a:t>After 7 </a:t>
            </a:r>
            <a:r>
              <a:rPr lang="en-GB" sz="2800" b="1" u="sng" dirty="0" err="1">
                <a:latin typeface="Calibri" pitchFamily="34" charset="0"/>
              </a:rPr>
              <a:t>Enqueus</a:t>
            </a:r>
            <a:endParaRPr lang="en-GB" dirty="0">
              <a:latin typeface="Calibri" pitchFamily="34" charset="0"/>
            </a:endParaRPr>
          </a:p>
        </p:txBody>
      </p:sp>
      <p:sp>
        <p:nvSpPr>
          <p:cNvPr id="17421" name="Text Box 13"/>
          <p:cNvSpPr txBox="1">
            <a:spLocks noChangeArrowheads="1"/>
          </p:cNvSpPr>
          <p:nvPr/>
        </p:nvSpPr>
        <p:spPr bwMode="auto">
          <a:xfrm>
            <a:off x="1600200" y="22098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7422" name="Rectangle 14"/>
          <p:cNvSpPr>
            <a:spLocks noChangeArrowheads="1"/>
          </p:cNvSpPr>
          <p:nvPr/>
        </p:nvSpPr>
        <p:spPr bwMode="auto">
          <a:xfrm>
            <a:off x="1600200" y="2209800"/>
            <a:ext cx="838200" cy="838200"/>
          </a:xfrm>
          <a:prstGeom prst="rect">
            <a:avLst/>
          </a:prstGeom>
          <a:solidFill>
            <a:schemeClr val="bg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7423" name="Rectangle 15"/>
          <p:cNvSpPr>
            <a:spLocks noChangeArrowheads="1"/>
          </p:cNvSpPr>
          <p:nvPr/>
        </p:nvSpPr>
        <p:spPr bwMode="auto">
          <a:xfrm>
            <a:off x="2438400" y="22098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C</a:t>
            </a:r>
          </a:p>
        </p:txBody>
      </p:sp>
      <p:sp>
        <p:nvSpPr>
          <p:cNvPr id="17424" name="Rectangle 16"/>
          <p:cNvSpPr>
            <a:spLocks noChangeArrowheads="1"/>
          </p:cNvSpPr>
          <p:nvPr/>
        </p:nvSpPr>
        <p:spPr bwMode="auto">
          <a:xfrm>
            <a:off x="3200400" y="22098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D</a:t>
            </a:r>
          </a:p>
        </p:txBody>
      </p:sp>
      <p:sp>
        <p:nvSpPr>
          <p:cNvPr id="17425" name="Rectangle 17"/>
          <p:cNvSpPr>
            <a:spLocks noChangeArrowheads="1"/>
          </p:cNvSpPr>
          <p:nvPr/>
        </p:nvSpPr>
        <p:spPr bwMode="auto">
          <a:xfrm>
            <a:off x="3962400" y="22098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E</a:t>
            </a:r>
          </a:p>
        </p:txBody>
      </p:sp>
      <p:sp>
        <p:nvSpPr>
          <p:cNvPr id="17426" name="Rectangle 18"/>
          <p:cNvSpPr>
            <a:spLocks noChangeArrowheads="1"/>
          </p:cNvSpPr>
          <p:nvPr/>
        </p:nvSpPr>
        <p:spPr bwMode="auto">
          <a:xfrm>
            <a:off x="4724400" y="22098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F</a:t>
            </a:r>
          </a:p>
        </p:txBody>
      </p:sp>
      <p:sp>
        <p:nvSpPr>
          <p:cNvPr id="17427" name="Rectangle 19"/>
          <p:cNvSpPr>
            <a:spLocks noChangeArrowheads="1"/>
          </p:cNvSpPr>
          <p:nvPr/>
        </p:nvSpPr>
        <p:spPr bwMode="auto">
          <a:xfrm>
            <a:off x="5334000" y="2209800"/>
            <a:ext cx="6858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G</a:t>
            </a:r>
          </a:p>
        </p:txBody>
      </p:sp>
      <p:sp>
        <p:nvSpPr>
          <p:cNvPr id="17428" name="Rectangle 20"/>
          <p:cNvSpPr>
            <a:spLocks noChangeArrowheads="1"/>
          </p:cNvSpPr>
          <p:nvPr/>
        </p:nvSpPr>
        <p:spPr bwMode="auto">
          <a:xfrm>
            <a:off x="6019800" y="22098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H</a:t>
            </a:r>
          </a:p>
        </p:txBody>
      </p:sp>
      <p:sp>
        <p:nvSpPr>
          <p:cNvPr id="17429" name="Rectangle 21"/>
          <p:cNvSpPr>
            <a:spLocks noChangeArrowheads="1"/>
          </p:cNvSpPr>
          <p:nvPr/>
        </p:nvSpPr>
        <p:spPr bwMode="auto">
          <a:xfrm>
            <a:off x="6629400" y="22098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I</a:t>
            </a:r>
          </a:p>
        </p:txBody>
      </p:sp>
      <p:sp>
        <p:nvSpPr>
          <p:cNvPr id="17430" name="Rectangle 22"/>
          <p:cNvSpPr>
            <a:spLocks noChangeArrowheads="1"/>
          </p:cNvSpPr>
          <p:nvPr/>
        </p:nvSpPr>
        <p:spPr bwMode="auto">
          <a:xfrm>
            <a:off x="914400" y="4876800"/>
            <a:ext cx="6477000" cy="838200"/>
          </a:xfrm>
          <a:prstGeom prst="rect">
            <a:avLst/>
          </a:prstGeom>
          <a:solidFill>
            <a:schemeClr val="bg1"/>
          </a:solidFill>
          <a:ln w="9525">
            <a:solidFill>
              <a:schemeClr val="tx1"/>
            </a:solidFill>
            <a:miter lim="800000"/>
            <a:headEnd/>
            <a:tailEnd/>
          </a:ln>
        </p:spPr>
        <p:txBody>
          <a:bodyPr wrap="none" anchor="ctr"/>
          <a:lstStyle/>
          <a:p>
            <a:pPr algn="ctr"/>
            <a:endParaRPr lang="en-GB">
              <a:latin typeface="Calibri" pitchFamily="34" charset="0"/>
            </a:endParaRPr>
          </a:p>
        </p:txBody>
      </p:sp>
      <p:sp>
        <p:nvSpPr>
          <p:cNvPr id="17431" name="Line 23"/>
          <p:cNvSpPr>
            <a:spLocks noChangeShapeType="1"/>
          </p:cNvSpPr>
          <p:nvPr/>
        </p:nvSpPr>
        <p:spPr bwMode="auto">
          <a:xfrm>
            <a:off x="1752600" y="4876800"/>
            <a:ext cx="0" cy="838200"/>
          </a:xfrm>
          <a:prstGeom prst="line">
            <a:avLst/>
          </a:prstGeom>
          <a:noFill/>
          <a:ln w="9525">
            <a:solidFill>
              <a:schemeClr val="tx1"/>
            </a:solidFill>
            <a:round/>
            <a:headEnd/>
            <a:tailEnd/>
          </a:ln>
        </p:spPr>
        <p:txBody>
          <a:bodyPr/>
          <a:lstStyle/>
          <a:p>
            <a:endParaRPr lang="en-US"/>
          </a:p>
        </p:txBody>
      </p:sp>
      <p:sp>
        <p:nvSpPr>
          <p:cNvPr id="17432" name="Line 24"/>
          <p:cNvSpPr>
            <a:spLocks noChangeShapeType="1"/>
          </p:cNvSpPr>
          <p:nvPr/>
        </p:nvSpPr>
        <p:spPr bwMode="auto">
          <a:xfrm>
            <a:off x="2590800" y="4876800"/>
            <a:ext cx="0" cy="838200"/>
          </a:xfrm>
          <a:prstGeom prst="line">
            <a:avLst/>
          </a:prstGeom>
          <a:noFill/>
          <a:ln w="9525">
            <a:solidFill>
              <a:schemeClr val="tx1"/>
            </a:solidFill>
            <a:round/>
            <a:headEnd/>
            <a:tailEnd/>
          </a:ln>
        </p:spPr>
        <p:txBody>
          <a:bodyPr/>
          <a:lstStyle/>
          <a:p>
            <a:endParaRPr lang="en-US"/>
          </a:p>
        </p:txBody>
      </p:sp>
      <p:sp>
        <p:nvSpPr>
          <p:cNvPr id="17433" name="Line 25"/>
          <p:cNvSpPr>
            <a:spLocks noChangeShapeType="1"/>
          </p:cNvSpPr>
          <p:nvPr/>
        </p:nvSpPr>
        <p:spPr bwMode="auto">
          <a:xfrm>
            <a:off x="3352800" y="4876800"/>
            <a:ext cx="0" cy="838200"/>
          </a:xfrm>
          <a:prstGeom prst="line">
            <a:avLst/>
          </a:prstGeom>
          <a:noFill/>
          <a:ln w="9525">
            <a:solidFill>
              <a:schemeClr val="tx1"/>
            </a:solidFill>
            <a:round/>
            <a:headEnd/>
            <a:tailEnd/>
          </a:ln>
        </p:spPr>
        <p:txBody>
          <a:bodyPr/>
          <a:lstStyle/>
          <a:p>
            <a:endParaRPr lang="en-US"/>
          </a:p>
        </p:txBody>
      </p:sp>
      <p:sp>
        <p:nvSpPr>
          <p:cNvPr id="17434" name="Line 26"/>
          <p:cNvSpPr>
            <a:spLocks noChangeShapeType="1"/>
          </p:cNvSpPr>
          <p:nvPr/>
        </p:nvSpPr>
        <p:spPr bwMode="auto">
          <a:xfrm>
            <a:off x="4114800" y="4876800"/>
            <a:ext cx="0" cy="838200"/>
          </a:xfrm>
          <a:prstGeom prst="line">
            <a:avLst/>
          </a:prstGeom>
          <a:noFill/>
          <a:ln w="9525">
            <a:solidFill>
              <a:schemeClr val="tx1"/>
            </a:solidFill>
            <a:round/>
            <a:headEnd/>
            <a:tailEnd/>
          </a:ln>
        </p:spPr>
        <p:txBody>
          <a:bodyPr/>
          <a:lstStyle/>
          <a:p>
            <a:endParaRPr lang="en-US"/>
          </a:p>
        </p:txBody>
      </p:sp>
      <p:sp>
        <p:nvSpPr>
          <p:cNvPr id="17435" name="Line 27"/>
          <p:cNvSpPr>
            <a:spLocks noChangeShapeType="1"/>
          </p:cNvSpPr>
          <p:nvPr/>
        </p:nvSpPr>
        <p:spPr bwMode="auto">
          <a:xfrm>
            <a:off x="4800600" y="4876800"/>
            <a:ext cx="0" cy="838200"/>
          </a:xfrm>
          <a:prstGeom prst="line">
            <a:avLst/>
          </a:prstGeom>
          <a:noFill/>
          <a:ln w="9525">
            <a:solidFill>
              <a:schemeClr val="tx1"/>
            </a:solidFill>
            <a:round/>
            <a:headEnd/>
            <a:tailEnd/>
          </a:ln>
        </p:spPr>
        <p:txBody>
          <a:bodyPr/>
          <a:lstStyle/>
          <a:p>
            <a:endParaRPr lang="en-US"/>
          </a:p>
        </p:txBody>
      </p:sp>
      <p:sp>
        <p:nvSpPr>
          <p:cNvPr id="17436" name="Line 28"/>
          <p:cNvSpPr>
            <a:spLocks noChangeShapeType="1"/>
          </p:cNvSpPr>
          <p:nvPr/>
        </p:nvSpPr>
        <p:spPr bwMode="auto">
          <a:xfrm>
            <a:off x="5486400" y="4876800"/>
            <a:ext cx="0" cy="838200"/>
          </a:xfrm>
          <a:prstGeom prst="line">
            <a:avLst/>
          </a:prstGeom>
          <a:noFill/>
          <a:ln w="9525">
            <a:solidFill>
              <a:schemeClr val="tx1"/>
            </a:solidFill>
            <a:round/>
            <a:headEnd/>
            <a:tailEnd/>
          </a:ln>
        </p:spPr>
        <p:txBody>
          <a:bodyPr/>
          <a:lstStyle/>
          <a:p>
            <a:endParaRPr lang="en-US"/>
          </a:p>
        </p:txBody>
      </p:sp>
      <p:sp>
        <p:nvSpPr>
          <p:cNvPr id="17437" name="Line 29"/>
          <p:cNvSpPr>
            <a:spLocks noChangeShapeType="1"/>
          </p:cNvSpPr>
          <p:nvPr/>
        </p:nvSpPr>
        <p:spPr bwMode="auto">
          <a:xfrm>
            <a:off x="6172200" y="4876800"/>
            <a:ext cx="0" cy="838200"/>
          </a:xfrm>
          <a:prstGeom prst="line">
            <a:avLst/>
          </a:prstGeom>
          <a:noFill/>
          <a:ln w="9525">
            <a:solidFill>
              <a:schemeClr val="tx1"/>
            </a:solidFill>
            <a:round/>
            <a:headEnd/>
            <a:tailEnd/>
          </a:ln>
        </p:spPr>
        <p:txBody>
          <a:bodyPr/>
          <a:lstStyle/>
          <a:p>
            <a:endParaRPr lang="en-US"/>
          </a:p>
        </p:txBody>
      </p:sp>
      <p:sp>
        <p:nvSpPr>
          <p:cNvPr id="17438" name="Line 30"/>
          <p:cNvSpPr>
            <a:spLocks noChangeShapeType="1"/>
          </p:cNvSpPr>
          <p:nvPr/>
        </p:nvSpPr>
        <p:spPr bwMode="auto">
          <a:xfrm>
            <a:off x="6781800" y="4876800"/>
            <a:ext cx="0" cy="838200"/>
          </a:xfrm>
          <a:prstGeom prst="line">
            <a:avLst/>
          </a:prstGeom>
          <a:noFill/>
          <a:ln w="9525">
            <a:solidFill>
              <a:schemeClr val="tx1"/>
            </a:solidFill>
            <a:round/>
            <a:headEnd/>
            <a:tailEnd/>
          </a:ln>
        </p:spPr>
        <p:txBody>
          <a:bodyPr/>
          <a:lstStyle/>
          <a:p>
            <a:endParaRPr lang="en-US"/>
          </a:p>
        </p:txBody>
      </p:sp>
      <p:sp>
        <p:nvSpPr>
          <p:cNvPr id="17439" name="Text Box 31"/>
          <p:cNvSpPr txBox="1">
            <a:spLocks noChangeArrowheads="1"/>
          </p:cNvSpPr>
          <p:nvPr/>
        </p:nvSpPr>
        <p:spPr bwMode="auto">
          <a:xfrm>
            <a:off x="990600" y="5943600"/>
            <a:ext cx="3886200" cy="519113"/>
          </a:xfrm>
          <a:prstGeom prst="rect">
            <a:avLst/>
          </a:prstGeom>
          <a:noFill/>
          <a:ln w="9525">
            <a:noFill/>
            <a:miter lim="800000"/>
            <a:headEnd/>
            <a:tailEnd/>
          </a:ln>
        </p:spPr>
        <p:txBody>
          <a:bodyPr>
            <a:spAutoFit/>
          </a:bodyPr>
          <a:lstStyle/>
          <a:p>
            <a:pPr>
              <a:spcBef>
                <a:spcPct val="50000"/>
              </a:spcBef>
            </a:pPr>
            <a:r>
              <a:rPr lang="en-GB" sz="2800" b="1">
                <a:latin typeface="Calibri" pitchFamily="34" charset="0"/>
              </a:rPr>
              <a:t>Size=8,front=1,rear=0</a:t>
            </a:r>
          </a:p>
        </p:txBody>
      </p:sp>
      <p:sp>
        <p:nvSpPr>
          <p:cNvPr id="17440" name="Text Box 32"/>
          <p:cNvSpPr txBox="1">
            <a:spLocks noChangeArrowheads="1"/>
          </p:cNvSpPr>
          <p:nvPr/>
        </p:nvSpPr>
        <p:spPr bwMode="auto">
          <a:xfrm>
            <a:off x="838200" y="4038600"/>
            <a:ext cx="3581400" cy="519113"/>
          </a:xfrm>
          <a:prstGeom prst="rect">
            <a:avLst/>
          </a:prstGeom>
          <a:noFill/>
          <a:ln w="9525">
            <a:noFill/>
            <a:miter lim="800000"/>
            <a:headEnd/>
            <a:tailEnd/>
          </a:ln>
        </p:spPr>
        <p:txBody>
          <a:bodyPr>
            <a:spAutoFit/>
          </a:bodyPr>
          <a:lstStyle/>
          <a:p>
            <a:pPr>
              <a:spcBef>
                <a:spcPct val="50000"/>
              </a:spcBef>
            </a:pPr>
            <a:r>
              <a:rPr lang="en-GB" sz="2800" b="1" u="sng">
                <a:latin typeface="Calibri" pitchFamily="34" charset="0"/>
              </a:rPr>
              <a:t>Enqueus(J)</a:t>
            </a:r>
            <a:endParaRPr lang="en-GB">
              <a:latin typeface="Calibri" pitchFamily="34" charset="0"/>
            </a:endParaRPr>
          </a:p>
        </p:txBody>
      </p:sp>
      <p:sp>
        <p:nvSpPr>
          <p:cNvPr id="17441" name="Text Box 33"/>
          <p:cNvSpPr txBox="1">
            <a:spLocks noChangeArrowheads="1"/>
          </p:cNvSpPr>
          <p:nvPr/>
        </p:nvSpPr>
        <p:spPr bwMode="auto">
          <a:xfrm>
            <a:off x="1752600" y="4876800"/>
            <a:ext cx="762000" cy="457200"/>
          </a:xfrm>
          <a:prstGeom prst="rect">
            <a:avLst/>
          </a:prstGeom>
          <a:noFill/>
          <a:ln w="9525">
            <a:noFill/>
            <a:miter lim="800000"/>
            <a:headEnd/>
            <a:tailEnd/>
          </a:ln>
        </p:spPr>
        <p:txBody>
          <a:bodyPr>
            <a:spAutoFit/>
          </a:bodyPr>
          <a:lstStyle/>
          <a:p>
            <a:endParaRPr lang="en-GB">
              <a:latin typeface="Calibri" pitchFamily="34" charset="0"/>
            </a:endParaRPr>
          </a:p>
        </p:txBody>
      </p:sp>
      <p:sp>
        <p:nvSpPr>
          <p:cNvPr id="17442" name="Rectangle 34"/>
          <p:cNvSpPr>
            <a:spLocks noChangeArrowheads="1"/>
          </p:cNvSpPr>
          <p:nvPr/>
        </p:nvSpPr>
        <p:spPr bwMode="auto">
          <a:xfrm>
            <a:off x="1752600" y="4876800"/>
            <a:ext cx="838200" cy="838200"/>
          </a:xfrm>
          <a:prstGeom prst="rect">
            <a:avLst/>
          </a:prstGeom>
          <a:solidFill>
            <a:schemeClr val="bg1"/>
          </a:solidFill>
          <a:ln w="9525">
            <a:solidFill>
              <a:schemeClr val="tx1"/>
            </a:solidFill>
            <a:miter lim="800000"/>
            <a:headEnd/>
            <a:tailEnd/>
          </a:ln>
        </p:spPr>
        <p:txBody>
          <a:bodyPr wrap="none" anchor="ctr"/>
          <a:lstStyle/>
          <a:p>
            <a:pPr algn="ctr"/>
            <a:endParaRPr lang="en-GB" sz="2800" b="1">
              <a:latin typeface="Calibri" pitchFamily="34" charset="0"/>
            </a:endParaRPr>
          </a:p>
        </p:txBody>
      </p:sp>
      <p:sp>
        <p:nvSpPr>
          <p:cNvPr id="17443" name="Rectangle 35"/>
          <p:cNvSpPr>
            <a:spLocks noChangeArrowheads="1"/>
          </p:cNvSpPr>
          <p:nvPr/>
        </p:nvSpPr>
        <p:spPr bwMode="auto">
          <a:xfrm>
            <a:off x="2590800" y="48768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C</a:t>
            </a:r>
          </a:p>
        </p:txBody>
      </p:sp>
      <p:sp>
        <p:nvSpPr>
          <p:cNvPr id="17444" name="Rectangle 36"/>
          <p:cNvSpPr>
            <a:spLocks noChangeArrowheads="1"/>
          </p:cNvSpPr>
          <p:nvPr/>
        </p:nvSpPr>
        <p:spPr bwMode="auto">
          <a:xfrm>
            <a:off x="3352800" y="48768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D</a:t>
            </a:r>
          </a:p>
        </p:txBody>
      </p:sp>
      <p:sp>
        <p:nvSpPr>
          <p:cNvPr id="17445" name="Rectangle 37"/>
          <p:cNvSpPr>
            <a:spLocks noChangeArrowheads="1"/>
          </p:cNvSpPr>
          <p:nvPr/>
        </p:nvSpPr>
        <p:spPr bwMode="auto">
          <a:xfrm>
            <a:off x="4114800" y="4876800"/>
            <a:ext cx="7620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E</a:t>
            </a:r>
          </a:p>
        </p:txBody>
      </p:sp>
      <p:sp>
        <p:nvSpPr>
          <p:cNvPr id="17446" name="Rectangle 38"/>
          <p:cNvSpPr>
            <a:spLocks noChangeArrowheads="1"/>
          </p:cNvSpPr>
          <p:nvPr/>
        </p:nvSpPr>
        <p:spPr bwMode="auto">
          <a:xfrm>
            <a:off x="4876800" y="48768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F</a:t>
            </a:r>
          </a:p>
        </p:txBody>
      </p:sp>
      <p:sp>
        <p:nvSpPr>
          <p:cNvPr id="17447" name="Rectangle 39"/>
          <p:cNvSpPr>
            <a:spLocks noChangeArrowheads="1"/>
          </p:cNvSpPr>
          <p:nvPr/>
        </p:nvSpPr>
        <p:spPr bwMode="auto">
          <a:xfrm>
            <a:off x="5486400" y="4876800"/>
            <a:ext cx="6858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G</a:t>
            </a:r>
          </a:p>
        </p:txBody>
      </p:sp>
      <p:sp>
        <p:nvSpPr>
          <p:cNvPr id="17448" name="Rectangle 40"/>
          <p:cNvSpPr>
            <a:spLocks noChangeArrowheads="1"/>
          </p:cNvSpPr>
          <p:nvPr/>
        </p:nvSpPr>
        <p:spPr bwMode="auto">
          <a:xfrm>
            <a:off x="6172200" y="48768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H</a:t>
            </a:r>
          </a:p>
        </p:txBody>
      </p:sp>
      <p:sp>
        <p:nvSpPr>
          <p:cNvPr id="17449" name="Rectangle 41"/>
          <p:cNvSpPr>
            <a:spLocks noChangeArrowheads="1"/>
          </p:cNvSpPr>
          <p:nvPr/>
        </p:nvSpPr>
        <p:spPr bwMode="auto">
          <a:xfrm>
            <a:off x="6781800" y="4876800"/>
            <a:ext cx="6096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I</a:t>
            </a:r>
          </a:p>
        </p:txBody>
      </p:sp>
      <p:sp>
        <p:nvSpPr>
          <p:cNvPr id="17450" name="Rectangle 42"/>
          <p:cNvSpPr>
            <a:spLocks noChangeArrowheads="1"/>
          </p:cNvSpPr>
          <p:nvPr/>
        </p:nvSpPr>
        <p:spPr bwMode="auto">
          <a:xfrm>
            <a:off x="914400" y="4876800"/>
            <a:ext cx="838200" cy="838200"/>
          </a:xfrm>
          <a:prstGeom prst="rect">
            <a:avLst/>
          </a:prstGeom>
          <a:solidFill>
            <a:schemeClr val="accent1"/>
          </a:solidFill>
          <a:ln w="9525">
            <a:solidFill>
              <a:schemeClr val="tx1"/>
            </a:solidFill>
            <a:miter lim="800000"/>
            <a:headEnd/>
            <a:tailEnd/>
          </a:ln>
        </p:spPr>
        <p:txBody>
          <a:bodyPr wrap="none" anchor="ctr"/>
          <a:lstStyle/>
          <a:p>
            <a:pPr algn="ctr"/>
            <a:r>
              <a:rPr lang="en-GB" sz="2800" b="1" u="sng">
                <a:latin typeface="Calibri" pitchFamily="34" charset="0"/>
              </a:rPr>
              <a:t>J</a:t>
            </a:r>
          </a:p>
        </p:txBody>
      </p:sp>
      <p:sp>
        <p:nvSpPr>
          <p:cNvPr id="17451" name="Text Box 43"/>
          <p:cNvSpPr txBox="1">
            <a:spLocks noChangeArrowheads="1"/>
          </p:cNvSpPr>
          <p:nvPr/>
        </p:nvSpPr>
        <p:spPr bwMode="auto">
          <a:xfrm>
            <a:off x="838200" y="381000"/>
            <a:ext cx="9144000" cy="946150"/>
          </a:xfrm>
          <a:prstGeom prst="rect">
            <a:avLst/>
          </a:prstGeom>
          <a:noFill/>
          <a:ln w="9525">
            <a:noFill/>
            <a:miter lim="800000"/>
            <a:headEnd/>
            <a:tailEnd/>
          </a:ln>
        </p:spPr>
        <p:txBody>
          <a:bodyPr>
            <a:spAutoFit/>
          </a:bodyPr>
          <a:lstStyle/>
          <a:p>
            <a:pPr>
              <a:spcBef>
                <a:spcPct val="50000"/>
              </a:spcBef>
            </a:pPr>
            <a:r>
              <a:rPr lang="en-GB" sz="2800" b="1" u="sng" dirty="0">
                <a:latin typeface="Calibri" pitchFamily="34" charset="0"/>
              </a:rPr>
              <a:t>Circular array implementation (Array implementation </a:t>
            </a:r>
            <a:r>
              <a:rPr lang="en-GB" sz="2800" b="1" u="sng" dirty="0" smtClean="0">
                <a:latin typeface="Calibri" pitchFamily="34" charset="0"/>
              </a:rPr>
              <a:t>           of </a:t>
            </a:r>
            <a:r>
              <a:rPr lang="en-GB" sz="2800" b="1" u="sng" dirty="0">
                <a:latin typeface="Calibri" pitchFamily="34" charset="0"/>
              </a:rPr>
              <a:t>the queue with wraparound)</a:t>
            </a:r>
          </a:p>
        </p:txBody>
      </p:sp>
      <p:sp>
        <p:nvSpPr>
          <p:cNvPr id="44" name="TextBox 4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38" name="Rectangle 2"/>
          <p:cNvSpPr>
            <a:spLocks noGrp="1" noChangeArrowheads="1"/>
          </p:cNvSpPr>
          <p:nvPr>
            <p:ph type="title"/>
          </p:nvPr>
        </p:nvSpPr>
        <p:spPr>
          <a:xfrm>
            <a:off x="1143000" y="0"/>
            <a:ext cx="7772400" cy="1143000"/>
          </a:xfrm>
        </p:spPr>
        <p:txBody>
          <a:bodyPr/>
          <a:lstStyle/>
          <a:p>
            <a:r>
              <a:rPr lang="en-US" dirty="0"/>
              <a:t>Queue Implementation 1:</a:t>
            </a:r>
            <a:br>
              <a:rPr lang="en-US" dirty="0"/>
            </a:br>
            <a:r>
              <a:rPr lang="en-US" dirty="0"/>
              <a:t>Circular Array</a:t>
            </a:r>
          </a:p>
        </p:txBody>
      </p:sp>
      <p:sp>
        <p:nvSpPr>
          <p:cNvPr id="398339" name="Rectangle 3"/>
          <p:cNvSpPr>
            <a:spLocks noGrp="1" noChangeArrowheads="1"/>
          </p:cNvSpPr>
          <p:nvPr>
            <p:ph type="body" idx="1"/>
          </p:nvPr>
        </p:nvSpPr>
        <p:spPr>
          <a:xfrm>
            <a:off x="838200" y="1676400"/>
            <a:ext cx="8686800" cy="1422400"/>
          </a:xfrm>
        </p:spPr>
        <p:txBody>
          <a:bodyPr/>
          <a:lstStyle/>
          <a:p>
            <a:r>
              <a:rPr lang="en-US" sz="3100" dirty="0"/>
              <a:t>Again we use an array of fixed size K</a:t>
            </a:r>
          </a:p>
          <a:p>
            <a:r>
              <a:rPr lang="en-US" sz="3100" dirty="0"/>
              <a:t>But now we keep two indexes: </a:t>
            </a:r>
            <a:r>
              <a:rPr lang="en-US" sz="3100" dirty="0">
                <a:solidFill>
                  <a:srgbClr val="FF0000"/>
                </a:solidFill>
              </a:rPr>
              <a:t>tail</a:t>
            </a:r>
            <a:r>
              <a:rPr lang="en-US" sz="3100" dirty="0"/>
              <a:t>  and  </a:t>
            </a:r>
            <a:r>
              <a:rPr lang="en-US" sz="3100" dirty="0">
                <a:solidFill>
                  <a:srgbClr val="FF0000"/>
                </a:solidFill>
              </a:rPr>
              <a:t>head</a:t>
            </a:r>
          </a:p>
          <a:p>
            <a:endParaRPr lang="en-US" sz="3100" dirty="0"/>
          </a:p>
        </p:txBody>
      </p:sp>
      <p:grpSp>
        <p:nvGrpSpPr>
          <p:cNvPr id="2" name="Group 19"/>
          <p:cNvGrpSpPr>
            <a:grpSpLocks/>
          </p:cNvGrpSpPr>
          <p:nvPr/>
        </p:nvGrpSpPr>
        <p:grpSpPr bwMode="auto">
          <a:xfrm>
            <a:off x="1908175" y="3644900"/>
            <a:ext cx="5111750" cy="576263"/>
            <a:chOff x="884" y="2296"/>
            <a:chExt cx="3175" cy="363"/>
          </a:xfrm>
        </p:grpSpPr>
        <p:sp>
          <p:nvSpPr>
            <p:cNvPr id="398348" name="Rectangle 12"/>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398349" name="Rectangle 13"/>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398350" name="Rectangle 14"/>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398351" name="Rectangle 15"/>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398352" name="Rectangle 16"/>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398353" name="Rectangle 17"/>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398354" name="Rectangle 18"/>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398356" name="Text Box 20"/>
          <p:cNvSpPr txBox="1">
            <a:spLocks noChangeArrowheads="1"/>
          </p:cNvSpPr>
          <p:nvPr/>
        </p:nvSpPr>
        <p:spPr bwMode="auto">
          <a:xfrm>
            <a:off x="2411413" y="53736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398357" name="Text Box 21"/>
          <p:cNvSpPr txBox="1">
            <a:spLocks noChangeArrowheads="1"/>
          </p:cNvSpPr>
          <p:nvPr/>
        </p:nvSpPr>
        <p:spPr bwMode="auto">
          <a:xfrm>
            <a:off x="5292725" y="53736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398358" name="Line 22"/>
          <p:cNvSpPr>
            <a:spLocks noChangeShapeType="1"/>
          </p:cNvSpPr>
          <p:nvPr/>
        </p:nvSpPr>
        <p:spPr bwMode="auto">
          <a:xfrm>
            <a:off x="1908175" y="3429000"/>
            <a:ext cx="5111750" cy="0"/>
          </a:xfrm>
          <a:prstGeom prst="line">
            <a:avLst/>
          </a:prstGeom>
          <a:noFill/>
          <a:ln w="28575">
            <a:solidFill>
              <a:schemeClr val="tx1"/>
            </a:solidFill>
            <a:round/>
            <a:headEnd/>
            <a:tailEnd/>
          </a:ln>
          <a:effectLst/>
        </p:spPr>
        <p:txBody>
          <a:bodyPr/>
          <a:lstStyle/>
          <a:p>
            <a:endParaRPr lang="en-US"/>
          </a:p>
        </p:txBody>
      </p:sp>
      <p:sp>
        <p:nvSpPr>
          <p:cNvPr id="398359" name="Line 23"/>
          <p:cNvSpPr>
            <a:spLocks noChangeShapeType="1"/>
          </p:cNvSpPr>
          <p:nvPr/>
        </p:nvSpPr>
        <p:spPr bwMode="auto">
          <a:xfrm flipV="1">
            <a:off x="4427538" y="3213100"/>
            <a:ext cx="0" cy="215900"/>
          </a:xfrm>
          <a:prstGeom prst="line">
            <a:avLst/>
          </a:prstGeom>
          <a:noFill/>
          <a:ln w="28575">
            <a:solidFill>
              <a:schemeClr val="tx1"/>
            </a:solidFill>
            <a:round/>
            <a:headEnd/>
            <a:tailEnd type="triangle" w="med" len="med"/>
          </a:ln>
          <a:effectLst/>
        </p:spPr>
        <p:txBody>
          <a:bodyPr/>
          <a:lstStyle/>
          <a:p>
            <a:endParaRPr lang="en-US"/>
          </a:p>
        </p:txBody>
      </p:sp>
      <p:sp>
        <p:nvSpPr>
          <p:cNvPr id="398360" name="Text Box 24"/>
          <p:cNvSpPr txBox="1">
            <a:spLocks noChangeArrowheads="1"/>
          </p:cNvSpPr>
          <p:nvPr/>
        </p:nvSpPr>
        <p:spPr bwMode="auto">
          <a:xfrm>
            <a:off x="4211638" y="2708275"/>
            <a:ext cx="503237" cy="519113"/>
          </a:xfrm>
          <a:prstGeom prst="rect">
            <a:avLst/>
          </a:prstGeom>
          <a:noFill/>
          <a:ln w="9525">
            <a:noFill/>
            <a:miter lim="800000"/>
            <a:headEnd/>
            <a:tailEnd/>
          </a:ln>
          <a:effectLst/>
        </p:spPr>
        <p:txBody>
          <a:bodyPr>
            <a:spAutoFit/>
          </a:bodyPr>
          <a:lstStyle/>
          <a:p>
            <a:r>
              <a:rPr lang="en-US" sz="2800" i="1"/>
              <a:t>K</a:t>
            </a:r>
          </a:p>
        </p:txBody>
      </p:sp>
      <p:sp>
        <p:nvSpPr>
          <p:cNvPr id="398361" name="Line 25"/>
          <p:cNvSpPr>
            <a:spLocks noChangeShapeType="1"/>
          </p:cNvSpPr>
          <p:nvPr/>
        </p:nvSpPr>
        <p:spPr bwMode="auto">
          <a:xfrm flipH="1" flipV="1">
            <a:off x="2411413" y="4437063"/>
            <a:ext cx="360362" cy="863600"/>
          </a:xfrm>
          <a:prstGeom prst="line">
            <a:avLst/>
          </a:prstGeom>
          <a:noFill/>
          <a:ln w="9525">
            <a:solidFill>
              <a:schemeClr val="tx1"/>
            </a:solidFill>
            <a:round/>
            <a:headEnd/>
            <a:tailEnd type="triangle" w="med" len="med"/>
          </a:ln>
          <a:effectLst/>
        </p:spPr>
        <p:txBody>
          <a:bodyPr/>
          <a:lstStyle/>
          <a:p>
            <a:endParaRPr lang="en-US"/>
          </a:p>
        </p:txBody>
      </p:sp>
      <p:sp>
        <p:nvSpPr>
          <p:cNvPr id="398362" name="Line 26"/>
          <p:cNvSpPr>
            <a:spLocks noChangeShapeType="1"/>
          </p:cNvSpPr>
          <p:nvPr/>
        </p:nvSpPr>
        <p:spPr bwMode="auto">
          <a:xfrm flipV="1">
            <a:off x="5724525" y="4437063"/>
            <a:ext cx="792163" cy="936625"/>
          </a:xfrm>
          <a:prstGeom prst="line">
            <a:avLst/>
          </a:prstGeom>
          <a:noFill/>
          <a:ln w="9525">
            <a:solidFill>
              <a:schemeClr val="tx1"/>
            </a:solidFill>
            <a:round/>
            <a:headEnd/>
            <a:tailEnd type="triangle" w="med" len="med"/>
          </a:ln>
          <a:effectLst/>
        </p:spPr>
        <p:txBody>
          <a:bodyPr/>
          <a:lstStyle/>
          <a:p>
            <a:endParaRPr lang="en-US"/>
          </a:p>
        </p:txBody>
      </p:sp>
      <p:sp>
        <p:nvSpPr>
          <p:cNvPr id="19" name="TextBox 18"/>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7794" name="Rectangle 2"/>
          <p:cNvSpPr>
            <a:spLocks noGrp="1" noChangeArrowheads="1"/>
          </p:cNvSpPr>
          <p:nvPr>
            <p:ph type="title"/>
          </p:nvPr>
        </p:nvSpPr>
        <p:spPr>
          <a:xfrm>
            <a:off x="1371600" y="304800"/>
            <a:ext cx="7772400" cy="1143000"/>
          </a:xfrm>
        </p:spPr>
        <p:txBody>
          <a:bodyPr/>
          <a:lstStyle/>
          <a:p>
            <a:r>
              <a:rPr lang="en-US" dirty="0"/>
              <a:t>New Queue (Array)</a:t>
            </a:r>
          </a:p>
        </p:txBody>
      </p:sp>
      <p:sp>
        <p:nvSpPr>
          <p:cNvPr id="417795" name="Rectangle 3"/>
          <p:cNvSpPr>
            <a:spLocks noGrp="1" noChangeArrowheads="1"/>
          </p:cNvSpPr>
          <p:nvPr>
            <p:ph type="body" idx="1"/>
          </p:nvPr>
        </p:nvSpPr>
        <p:spPr>
          <a:xfrm>
            <a:off x="914400" y="1600200"/>
            <a:ext cx="8229600" cy="1277937"/>
          </a:xfrm>
        </p:spPr>
        <p:txBody>
          <a:bodyPr/>
          <a:lstStyle/>
          <a:p>
            <a:r>
              <a:rPr lang="en-US" dirty="0"/>
              <a:t>Head = 0</a:t>
            </a:r>
          </a:p>
          <a:p>
            <a:r>
              <a:rPr lang="en-US" dirty="0"/>
              <a:t>Tail    = 0</a:t>
            </a:r>
          </a:p>
          <a:p>
            <a:endParaRPr lang="en-US" dirty="0"/>
          </a:p>
        </p:txBody>
      </p:sp>
      <p:grpSp>
        <p:nvGrpSpPr>
          <p:cNvPr id="2" name="Group 4"/>
          <p:cNvGrpSpPr>
            <a:grpSpLocks/>
          </p:cNvGrpSpPr>
          <p:nvPr/>
        </p:nvGrpSpPr>
        <p:grpSpPr bwMode="auto">
          <a:xfrm>
            <a:off x="2124075" y="3644900"/>
            <a:ext cx="5111750" cy="576263"/>
            <a:chOff x="884" y="2296"/>
            <a:chExt cx="3175" cy="363"/>
          </a:xfrm>
        </p:grpSpPr>
        <p:sp>
          <p:nvSpPr>
            <p:cNvPr id="417797"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7798"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7799"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7800"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7801"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7802"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7803"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17804" name="Text Box 12"/>
          <p:cNvSpPr txBox="1">
            <a:spLocks noChangeArrowheads="1"/>
          </p:cNvSpPr>
          <p:nvPr/>
        </p:nvSpPr>
        <p:spPr bwMode="auto">
          <a:xfrm>
            <a:off x="2627313" y="53736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17805" name="Text Box 13"/>
          <p:cNvSpPr txBox="1">
            <a:spLocks noChangeArrowheads="1"/>
          </p:cNvSpPr>
          <p:nvPr/>
        </p:nvSpPr>
        <p:spPr bwMode="auto">
          <a:xfrm>
            <a:off x="5508625" y="53736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17806" name="Line 14"/>
          <p:cNvSpPr>
            <a:spLocks noChangeShapeType="1"/>
          </p:cNvSpPr>
          <p:nvPr/>
        </p:nvSpPr>
        <p:spPr bwMode="auto">
          <a:xfrm flipH="1" flipV="1">
            <a:off x="2627313" y="4437063"/>
            <a:ext cx="360362" cy="863600"/>
          </a:xfrm>
          <a:prstGeom prst="line">
            <a:avLst/>
          </a:prstGeom>
          <a:noFill/>
          <a:ln w="9525">
            <a:solidFill>
              <a:schemeClr val="tx1"/>
            </a:solidFill>
            <a:round/>
            <a:headEnd/>
            <a:tailEnd type="triangle" w="med" len="med"/>
          </a:ln>
          <a:effectLst/>
        </p:spPr>
        <p:txBody>
          <a:bodyPr/>
          <a:lstStyle/>
          <a:p>
            <a:endParaRPr lang="en-US"/>
          </a:p>
        </p:txBody>
      </p:sp>
      <p:sp>
        <p:nvSpPr>
          <p:cNvPr id="417807" name="Line 15"/>
          <p:cNvSpPr>
            <a:spLocks noChangeShapeType="1"/>
          </p:cNvSpPr>
          <p:nvPr/>
        </p:nvSpPr>
        <p:spPr bwMode="auto">
          <a:xfrm flipH="1" flipV="1">
            <a:off x="2627313" y="4508500"/>
            <a:ext cx="3313112" cy="865188"/>
          </a:xfrm>
          <a:prstGeom prst="line">
            <a:avLst/>
          </a:prstGeom>
          <a:noFill/>
          <a:ln w="9525">
            <a:solidFill>
              <a:schemeClr val="tx1"/>
            </a:solidFill>
            <a:round/>
            <a:headEnd/>
            <a:tailEnd type="triangle" w="med" len="med"/>
          </a:ln>
          <a:effectLst/>
        </p:spPr>
        <p:txBody>
          <a:bodyPr/>
          <a:lstStyle/>
          <a:p>
            <a:endParaRPr lang="en-US"/>
          </a:p>
        </p:txBody>
      </p:sp>
      <p:sp>
        <p:nvSpPr>
          <p:cNvPr id="16" name="TextBox 15"/>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p:txBody>
          <a:bodyPr/>
          <a:lstStyle/>
          <a:p>
            <a:r>
              <a:rPr lang="en-US"/>
              <a:t>Enqueue(x)                     (Array)</a:t>
            </a:r>
          </a:p>
        </p:txBody>
      </p:sp>
      <p:sp>
        <p:nvSpPr>
          <p:cNvPr id="418819" name="Rectangle 3"/>
          <p:cNvSpPr>
            <a:spLocks noGrp="1" noChangeArrowheads="1"/>
          </p:cNvSpPr>
          <p:nvPr>
            <p:ph type="body" idx="1"/>
          </p:nvPr>
        </p:nvSpPr>
        <p:spPr>
          <a:xfrm>
            <a:off x="457200" y="1719263"/>
            <a:ext cx="8229600" cy="701675"/>
          </a:xfrm>
        </p:spPr>
        <p:txBody>
          <a:bodyPr/>
          <a:lstStyle/>
          <a:p>
            <a:r>
              <a:rPr lang="en-US"/>
              <a:t>Put x into array at tail, then move tail</a:t>
            </a:r>
          </a:p>
        </p:txBody>
      </p:sp>
      <p:grpSp>
        <p:nvGrpSpPr>
          <p:cNvPr id="2" name="Group 4"/>
          <p:cNvGrpSpPr>
            <a:grpSpLocks/>
          </p:cNvGrpSpPr>
          <p:nvPr/>
        </p:nvGrpSpPr>
        <p:grpSpPr bwMode="auto">
          <a:xfrm>
            <a:off x="2339975" y="3860800"/>
            <a:ext cx="5111750" cy="576263"/>
            <a:chOff x="884" y="2296"/>
            <a:chExt cx="3175" cy="363"/>
          </a:xfrm>
        </p:grpSpPr>
        <p:sp>
          <p:nvSpPr>
            <p:cNvPr id="418821"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8822"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8823"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8824"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8825"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8826"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18827"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18828"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18829"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18830" name="Line 14"/>
          <p:cNvSpPr>
            <a:spLocks noChangeShapeType="1"/>
          </p:cNvSpPr>
          <p:nvPr/>
        </p:nvSpPr>
        <p:spPr bwMode="auto">
          <a:xfrm flipH="1" flipV="1">
            <a:off x="2843213" y="4652963"/>
            <a:ext cx="360362" cy="863600"/>
          </a:xfrm>
          <a:prstGeom prst="line">
            <a:avLst/>
          </a:prstGeom>
          <a:noFill/>
          <a:ln w="9525">
            <a:solidFill>
              <a:schemeClr val="tx1"/>
            </a:solidFill>
            <a:round/>
            <a:headEnd/>
            <a:tailEnd type="triangle" w="med" len="med"/>
          </a:ln>
          <a:effectLst/>
        </p:spPr>
        <p:txBody>
          <a:bodyPr/>
          <a:lstStyle/>
          <a:p>
            <a:endParaRPr lang="en-US"/>
          </a:p>
        </p:txBody>
      </p:sp>
      <p:sp>
        <p:nvSpPr>
          <p:cNvPr id="418831" name="Line 15"/>
          <p:cNvSpPr>
            <a:spLocks noChangeShapeType="1"/>
          </p:cNvSpPr>
          <p:nvPr/>
        </p:nvSpPr>
        <p:spPr bwMode="auto">
          <a:xfrm flipH="1" flipV="1">
            <a:off x="3492500" y="4581525"/>
            <a:ext cx="2663825" cy="1008063"/>
          </a:xfrm>
          <a:prstGeom prst="line">
            <a:avLst/>
          </a:prstGeom>
          <a:noFill/>
          <a:ln w="9525">
            <a:solidFill>
              <a:schemeClr val="tx1"/>
            </a:solidFill>
            <a:round/>
            <a:headEnd/>
            <a:tailEnd type="triangle" w="med" len="med"/>
          </a:ln>
          <a:effectLst/>
        </p:spPr>
        <p:txBody>
          <a:bodyPr/>
          <a:lstStyle/>
          <a:p>
            <a:endParaRPr lang="en-US"/>
          </a:p>
        </p:txBody>
      </p:sp>
      <p:sp>
        <p:nvSpPr>
          <p:cNvPr id="418832" name="Text Box 16"/>
          <p:cNvSpPr txBox="1">
            <a:spLocks noChangeArrowheads="1"/>
          </p:cNvSpPr>
          <p:nvPr/>
        </p:nvSpPr>
        <p:spPr bwMode="auto">
          <a:xfrm>
            <a:off x="2484438" y="3933825"/>
            <a:ext cx="387350" cy="457200"/>
          </a:xfrm>
          <a:prstGeom prst="rect">
            <a:avLst/>
          </a:prstGeom>
          <a:noFill/>
          <a:ln w="9525">
            <a:noFill/>
            <a:miter lim="800000"/>
            <a:headEnd/>
            <a:tailEnd/>
          </a:ln>
          <a:effectLst/>
        </p:spPr>
        <p:txBody>
          <a:bodyPr wrap="none">
            <a:spAutoFit/>
          </a:bodyPr>
          <a:lstStyle/>
          <a:p>
            <a:r>
              <a:rPr lang="en-US" sz="2400"/>
              <a:t>X</a:t>
            </a:r>
          </a:p>
        </p:txBody>
      </p:sp>
      <p:sp>
        <p:nvSpPr>
          <p:cNvPr id="17" name="TextBox 16"/>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1106" name="Rectangle 2"/>
          <p:cNvSpPr>
            <a:spLocks noGrp="1" noChangeArrowheads="1"/>
          </p:cNvSpPr>
          <p:nvPr>
            <p:ph type="title"/>
          </p:nvPr>
        </p:nvSpPr>
        <p:spPr/>
        <p:txBody>
          <a:bodyPr/>
          <a:lstStyle/>
          <a:p>
            <a:r>
              <a:rPr lang="en-US"/>
              <a:t>Dequeue(x)                     (Array)</a:t>
            </a:r>
          </a:p>
        </p:txBody>
      </p:sp>
      <p:sp>
        <p:nvSpPr>
          <p:cNvPr id="431107" name="Rectangle 3"/>
          <p:cNvSpPr>
            <a:spLocks noGrp="1" noChangeArrowheads="1"/>
          </p:cNvSpPr>
          <p:nvPr>
            <p:ph type="body" idx="1"/>
          </p:nvPr>
        </p:nvSpPr>
        <p:spPr>
          <a:xfrm>
            <a:off x="1143000" y="1752600"/>
            <a:ext cx="6019800" cy="1204912"/>
          </a:xfrm>
        </p:spPr>
        <p:txBody>
          <a:bodyPr/>
          <a:lstStyle/>
          <a:p>
            <a:r>
              <a:rPr lang="en-US" dirty="0"/>
              <a:t>Return element x at </a:t>
            </a:r>
            <a:r>
              <a:rPr lang="en-US" i="1" dirty="0"/>
              <a:t>head</a:t>
            </a:r>
          </a:p>
          <a:p>
            <a:r>
              <a:rPr lang="en-US" dirty="0"/>
              <a:t>Advance head</a:t>
            </a:r>
          </a:p>
        </p:txBody>
      </p:sp>
      <p:grpSp>
        <p:nvGrpSpPr>
          <p:cNvPr id="2" name="Group 4"/>
          <p:cNvGrpSpPr>
            <a:grpSpLocks/>
          </p:cNvGrpSpPr>
          <p:nvPr/>
        </p:nvGrpSpPr>
        <p:grpSpPr bwMode="auto">
          <a:xfrm>
            <a:off x="2339975" y="3860800"/>
            <a:ext cx="5111750" cy="576263"/>
            <a:chOff x="884" y="2296"/>
            <a:chExt cx="3175" cy="363"/>
          </a:xfrm>
        </p:grpSpPr>
        <p:sp>
          <p:nvSpPr>
            <p:cNvPr id="431109"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1110"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1111"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1112"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1113"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1114"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1115"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1116"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1117"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1118" name="Line 14"/>
          <p:cNvSpPr>
            <a:spLocks noChangeShapeType="1"/>
          </p:cNvSpPr>
          <p:nvPr/>
        </p:nvSpPr>
        <p:spPr bwMode="auto">
          <a:xfrm flipH="1" flipV="1">
            <a:off x="2843213" y="4652963"/>
            <a:ext cx="360362" cy="863600"/>
          </a:xfrm>
          <a:prstGeom prst="line">
            <a:avLst/>
          </a:prstGeom>
          <a:noFill/>
          <a:ln w="9525">
            <a:solidFill>
              <a:schemeClr val="tx1"/>
            </a:solidFill>
            <a:round/>
            <a:headEnd/>
            <a:tailEnd type="triangle" w="med" len="med"/>
          </a:ln>
          <a:effectLst/>
        </p:spPr>
        <p:txBody>
          <a:bodyPr/>
          <a:lstStyle/>
          <a:p>
            <a:endParaRPr lang="en-US"/>
          </a:p>
        </p:txBody>
      </p:sp>
      <p:sp>
        <p:nvSpPr>
          <p:cNvPr id="431119" name="Line 15"/>
          <p:cNvSpPr>
            <a:spLocks noChangeShapeType="1"/>
          </p:cNvSpPr>
          <p:nvPr/>
        </p:nvSpPr>
        <p:spPr bwMode="auto">
          <a:xfrm flipH="1" flipV="1">
            <a:off x="5651500" y="4652963"/>
            <a:ext cx="504825" cy="936625"/>
          </a:xfrm>
          <a:prstGeom prst="line">
            <a:avLst/>
          </a:prstGeom>
          <a:noFill/>
          <a:ln w="9525">
            <a:solidFill>
              <a:schemeClr val="tx1"/>
            </a:solidFill>
            <a:round/>
            <a:headEnd/>
            <a:tailEnd type="triangle" w="med" len="med"/>
          </a:ln>
          <a:effectLst/>
        </p:spPr>
        <p:txBody>
          <a:bodyPr/>
          <a:lstStyle/>
          <a:p>
            <a:endParaRPr lang="en-US"/>
          </a:p>
        </p:txBody>
      </p:sp>
      <p:sp>
        <p:nvSpPr>
          <p:cNvPr id="431120" name="Text Box 16"/>
          <p:cNvSpPr txBox="1">
            <a:spLocks noChangeArrowheads="1"/>
          </p:cNvSpPr>
          <p:nvPr/>
        </p:nvSpPr>
        <p:spPr bwMode="auto">
          <a:xfrm>
            <a:off x="2484438" y="3933825"/>
            <a:ext cx="387350" cy="457200"/>
          </a:xfrm>
          <a:prstGeom prst="rect">
            <a:avLst/>
          </a:prstGeom>
          <a:noFill/>
          <a:ln w="9525">
            <a:noFill/>
            <a:miter lim="800000"/>
            <a:headEnd/>
            <a:tailEnd/>
          </a:ln>
          <a:effectLst/>
        </p:spPr>
        <p:txBody>
          <a:bodyPr wrap="none">
            <a:spAutoFit/>
          </a:bodyPr>
          <a:lstStyle/>
          <a:p>
            <a:r>
              <a:rPr lang="en-US" sz="2400"/>
              <a:t>X</a:t>
            </a:r>
          </a:p>
        </p:txBody>
      </p:sp>
      <p:sp>
        <p:nvSpPr>
          <p:cNvPr id="431121" name="Text Box 17"/>
          <p:cNvSpPr txBox="1">
            <a:spLocks noChangeArrowheads="1"/>
          </p:cNvSpPr>
          <p:nvPr/>
        </p:nvSpPr>
        <p:spPr bwMode="auto">
          <a:xfrm>
            <a:off x="3203575" y="3933825"/>
            <a:ext cx="387350" cy="457200"/>
          </a:xfrm>
          <a:prstGeom prst="rect">
            <a:avLst/>
          </a:prstGeom>
          <a:noFill/>
          <a:ln w="9525">
            <a:noFill/>
            <a:miter lim="800000"/>
            <a:headEnd/>
            <a:tailEnd/>
          </a:ln>
          <a:effectLst/>
        </p:spPr>
        <p:txBody>
          <a:bodyPr wrap="none">
            <a:spAutoFit/>
          </a:bodyPr>
          <a:lstStyle/>
          <a:p>
            <a:r>
              <a:rPr lang="en-US" sz="2400"/>
              <a:t>Y</a:t>
            </a:r>
          </a:p>
        </p:txBody>
      </p:sp>
      <p:sp>
        <p:nvSpPr>
          <p:cNvPr id="431122" name="Text Box 18"/>
          <p:cNvSpPr txBox="1">
            <a:spLocks noChangeArrowheads="1"/>
          </p:cNvSpPr>
          <p:nvPr/>
        </p:nvSpPr>
        <p:spPr bwMode="auto">
          <a:xfrm>
            <a:off x="3995738" y="3933825"/>
            <a:ext cx="369887" cy="457200"/>
          </a:xfrm>
          <a:prstGeom prst="rect">
            <a:avLst/>
          </a:prstGeom>
          <a:noFill/>
          <a:ln w="9525">
            <a:noFill/>
            <a:miter lim="800000"/>
            <a:headEnd/>
            <a:tailEnd/>
          </a:ln>
          <a:effectLst/>
        </p:spPr>
        <p:txBody>
          <a:bodyPr wrap="none">
            <a:spAutoFit/>
          </a:bodyPr>
          <a:lstStyle/>
          <a:p>
            <a:r>
              <a:rPr lang="en-US" sz="2400"/>
              <a:t>Z</a:t>
            </a:r>
          </a:p>
        </p:txBody>
      </p:sp>
      <p:sp>
        <p:nvSpPr>
          <p:cNvPr id="431123" name="Text Box 19"/>
          <p:cNvSpPr txBox="1">
            <a:spLocks noChangeArrowheads="1"/>
          </p:cNvSpPr>
          <p:nvPr/>
        </p:nvSpPr>
        <p:spPr bwMode="auto">
          <a:xfrm>
            <a:off x="4716463" y="3933825"/>
            <a:ext cx="471487" cy="457200"/>
          </a:xfrm>
          <a:prstGeom prst="rect">
            <a:avLst/>
          </a:prstGeom>
          <a:noFill/>
          <a:ln w="9525">
            <a:noFill/>
            <a:miter lim="800000"/>
            <a:headEnd/>
            <a:tailEnd/>
          </a:ln>
          <a:effectLst/>
        </p:spPr>
        <p:txBody>
          <a:bodyPr wrap="none">
            <a:spAutoFit/>
          </a:bodyPr>
          <a:lstStyle/>
          <a:p>
            <a:r>
              <a:rPr lang="en-US" sz="2400"/>
              <a:t>W</a:t>
            </a:r>
          </a:p>
        </p:txBody>
      </p:sp>
      <p:sp>
        <p:nvSpPr>
          <p:cNvPr id="20" name="TextBox 19"/>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2130" name="Rectangle 2"/>
          <p:cNvSpPr>
            <a:spLocks noGrp="1" noChangeArrowheads="1"/>
          </p:cNvSpPr>
          <p:nvPr>
            <p:ph type="title"/>
          </p:nvPr>
        </p:nvSpPr>
        <p:spPr/>
        <p:txBody>
          <a:bodyPr/>
          <a:lstStyle/>
          <a:p>
            <a:r>
              <a:rPr lang="en-US"/>
              <a:t>Dequeue(x)                     (Array)</a:t>
            </a:r>
          </a:p>
        </p:txBody>
      </p:sp>
      <p:sp>
        <p:nvSpPr>
          <p:cNvPr id="432131" name="Rectangle 3"/>
          <p:cNvSpPr>
            <a:spLocks noGrp="1" noChangeArrowheads="1"/>
          </p:cNvSpPr>
          <p:nvPr>
            <p:ph type="body" idx="1"/>
          </p:nvPr>
        </p:nvSpPr>
        <p:spPr>
          <a:xfrm>
            <a:off x="1219200" y="1752600"/>
            <a:ext cx="6629400" cy="1204912"/>
          </a:xfrm>
        </p:spPr>
        <p:txBody>
          <a:bodyPr/>
          <a:lstStyle/>
          <a:p>
            <a:r>
              <a:rPr lang="en-US" dirty="0"/>
              <a:t>Return element x at </a:t>
            </a:r>
            <a:r>
              <a:rPr lang="en-US" i="1" dirty="0"/>
              <a:t>head</a:t>
            </a:r>
          </a:p>
          <a:p>
            <a:r>
              <a:rPr lang="en-US" dirty="0"/>
              <a:t>Advance head</a:t>
            </a:r>
          </a:p>
        </p:txBody>
      </p:sp>
      <p:grpSp>
        <p:nvGrpSpPr>
          <p:cNvPr id="2" name="Group 4"/>
          <p:cNvGrpSpPr>
            <a:grpSpLocks/>
          </p:cNvGrpSpPr>
          <p:nvPr/>
        </p:nvGrpSpPr>
        <p:grpSpPr bwMode="auto">
          <a:xfrm>
            <a:off x="2339975" y="3860800"/>
            <a:ext cx="5111750" cy="576263"/>
            <a:chOff x="884" y="2296"/>
            <a:chExt cx="3175" cy="363"/>
          </a:xfrm>
        </p:grpSpPr>
        <p:sp>
          <p:nvSpPr>
            <p:cNvPr id="432133"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2134"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2135"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2136"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2137"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2138"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2139"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2140"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2141"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2142" name="Line 14"/>
          <p:cNvSpPr>
            <a:spLocks noChangeShapeType="1"/>
          </p:cNvSpPr>
          <p:nvPr/>
        </p:nvSpPr>
        <p:spPr bwMode="auto">
          <a:xfrm flipV="1">
            <a:off x="3203575" y="4581525"/>
            <a:ext cx="144463" cy="935038"/>
          </a:xfrm>
          <a:prstGeom prst="line">
            <a:avLst/>
          </a:prstGeom>
          <a:noFill/>
          <a:ln w="9525">
            <a:solidFill>
              <a:schemeClr val="tx1"/>
            </a:solidFill>
            <a:round/>
            <a:headEnd/>
            <a:tailEnd type="triangle" w="med" len="med"/>
          </a:ln>
          <a:effectLst/>
        </p:spPr>
        <p:txBody>
          <a:bodyPr/>
          <a:lstStyle/>
          <a:p>
            <a:endParaRPr lang="en-US"/>
          </a:p>
        </p:txBody>
      </p:sp>
      <p:sp>
        <p:nvSpPr>
          <p:cNvPr id="432143" name="Line 15"/>
          <p:cNvSpPr>
            <a:spLocks noChangeShapeType="1"/>
          </p:cNvSpPr>
          <p:nvPr/>
        </p:nvSpPr>
        <p:spPr bwMode="auto">
          <a:xfrm flipH="1" flipV="1">
            <a:off x="5651500" y="4652963"/>
            <a:ext cx="504825" cy="936625"/>
          </a:xfrm>
          <a:prstGeom prst="line">
            <a:avLst/>
          </a:prstGeom>
          <a:noFill/>
          <a:ln w="9525">
            <a:solidFill>
              <a:schemeClr val="tx1"/>
            </a:solidFill>
            <a:round/>
            <a:headEnd/>
            <a:tailEnd type="triangle" w="med" len="med"/>
          </a:ln>
          <a:effectLst/>
        </p:spPr>
        <p:txBody>
          <a:bodyPr/>
          <a:lstStyle/>
          <a:p>
            <a:endParaRPr lang="en-US"/>
          </a:p>
        </p:txBody>
      </p:sp>
      <p:sp>
        <p:nvSpPr>
          <p:cNvPr id="432144" name="Text Box 16"/>
          <p:cNvSpPr txBox="1">
            <a:spLocks noChangeArrowheads="1"/>
          </p:cNvSpPr>
          <p:nvPr/>
        </p:nvSpPr>
        <p:spPr bwMode="auto">
          <a:xfrm>
            <a:off x="1116013" y="3933825"/>
            <a:ext cx="387350" cy="457200"/>
          </a:xfrm>
          <a:prstGeom prst="rect">
            <a:avLst/>
          </a:prstGeom>
          <a:noFill/>
          <a:ln w="9525">
            <a:noFill/>
            <a:miter lim="800000"/>
            <a:headEnd/>
            <a:tailEnd/>
          </a:ln>
          <a:effectLst/>
        </p:spPr>
        <p:txBody>
          <a:bodyPr wrap="none">
            <a:spAutoFit/>
          </a:bodyPr>
          <a:lstStyle/>
          <a:p>
            <a:r>
              <a:rPr lang="en-US" sz="2400"/>
              <a:t>X</a:t>
            </a:r>
          </a:p>
        </p:txBody>
      </p:sp>
      <p:sp>
        <p:nvSpPr>
          <p:cNvPr id="432145" name="Text Box 17"/>
          <p:cNvSpPr txBox="1">
            <a:spLocks noChangeArrowheads="1"/>
          </p:cNvSpPr>
          <p:nvPr/>
        </p:nvSpPr>
        <p:spPr bwMode="auto">
          <a:xfrm>
            <a:off x="3203575" y="3933825"/>
            <a:ext cx="387350" cy="457200"/>
          </a:xfrm>
          <a:prstGeom prst="rect">
            <a:avLst/>
          </a:prstGeom>
          <a:noFill/>
          <a:ln w="9525">
            <a:noFill/>
            <a:miter lim="800000"/>
            <a:headEnd/>
            <a:tailEnd/>
          </a:ln>
          <a:effectLst/>
        </p:spPr>
        <p:txBody>
          <a:bodyPr wrap="none">
            <a:spAutoFit/>
          </a:bodyPr>
          <a:lstStyle/>
          <a:p>
            <a:r>
              <a:rPr lang="en-US" sz="2400"/>
              <a:t>Y</a:t>
            </a:r>
          </a:p>
        </p:txBody>
      </p:sp>
      <p:sp>
        <p:nvSpPr>
          <p:cNvPr id="432146" name="Text Box 18"/>
          <p:cNvSpPr txBox="1">
            <a:spLocks noChangeArrowheads="1"/>
          </p:cNvSpPr>
          <p:nvPr/>
        </p:nvSpPr>
        <p:spPr bwMode="auto">
          <a:xfrm>
            <a:off x="3995738" y="3933825"/>
            <a:ext cx="369887" cy="457200"/>
          </a:xfrm>
          <a:prstGeom prst="rect">
            <a:avLst/>
          </a:prstGeom>
          <a:noFill/>
          <a:ln w="9525">
            <a:noFill/>
            <a:miter lim="800000"/>
            <a:headEnd/>
            <a:tailEnd/>
          </a:ln>
          <a:effectLst/>
        </p:spPr>
        <p:txBody>
          <a:bodyPr wrap="none">
            <a:spAutoFit/>
          </a:bodyPr>
          <a:lstStyle/>
          <a:p>
            <a:r>
              <a:rPr lang="en-US" sz="2400"/>
              <a:t>Z</a:t>
            </a:r>
          </a:p>
        </p:txBody>
      </p:sp>
      <p:sp>
        <p:nvSpPr>
          <p:cNvPr id="432147" name="Text Box 19"/>
          <p:cNvSpPr txBox="1">
            <a:spLocks noChangeArrowheads="1"/>
          </p:cNvSpPr>
          <p:nvPr/>
        </p:nvSpPr>
        <p:spPr bwMode="auto">
          <a:xfrm>
            <a:off x="4716463" y="3933825"/>
            <a:ext cx="471487" cy="457200"/>
          </a:xfrm>
          <a:prstGeom prst="rect">
            <a:avLst/>
          </a:prstGeom>
          <a:noFill/>
          <a:ln w="9525">
            <a:noFill/>
            <a:miter lim="800000"/>
            <a:headEnd/>
            <a:tailEnd/>
          </a:ln>
          <a:effectLst/>
        </p:spPr>
        <p:txBody>
          <a:bodyPr wrap="none">
            <a:spAutoFit/>
          </a:bodyPr>
          <a:lstStyle/>
          <a:p>
            <a:r>
              <a:rPr lang="en-US" sz="2400"/>
              <a:t>W</a:t>
            </a:r>
          </a:p>
        </p:txBody>
      </p:sp>
      <p:sp>
        <p:nvSpPr>
          <p:cNvPr id="432148" name="Freeform 20"/>
          <p:cNvSpPr>
            <a:spLocks/>
          </p:cNvSpPr>
          <p:nvPr/>
        </p:nvSpPr>
        <p:spPr bwMode="auto">
          <a:xfrm>
            <a:off x="1476375" y="3633788"/>
            <a:ext cx="1150938" cy="515937"/>
          </a:xfrm>
          <a:custGeom>
            <a:avLst/>
            <a:gdLst/>
            <a:ahLst/>
            <a:cxnLst>
              <a:cxn ang="0">
                <a:pos x="771" y="279"/>
              </a:cxn>
              <a:cxn ang="0">
                <a:pos x="318" y="7"/>
              </a:cxn>
              <a:cxn ang="0">
                <a:pos x="0" y="234"/>
              </a:cxn>
            </a:cxnLst>
            <a:rect l="0" t="0" r="r" b="b"/>
            <a:pathLst>
              <a:path w="771" h="279">
                <a:moveTo>
                  <a:pt x="771" y="279"/>
                </a:moveTo>
                <a:cubicBezTo>
                  <a:pt x="608" y="146"/>
                  <a:pt x="446" y="14"/>
                  <a:pt x="318" y="7"/>
                </a:cubicBezTo>
                <a:cubicBezTo>
                  <a:pt x="190" y="0"/>
                  <a:pt x="121" y="249"/>
                  <a:pt x="0" y="234"/>
                </a:cubicBezTo>
              </a:path>
            </a:pathLst>
          </a:custGeom>
          <a:noFill/>
          <a:ln w="57150" cmpd="sng">
            <a:solidFill>
              <a:schemeClr val="tx1"/>
            </a:solidFill>
            <a:round/>
            <a:headEnd type="none" w="med" len="med"/>
            <a:tailEnd type="triangle" w="med" len="med"/>
          </a:ln>
          <a:effectLst/>
        </p:spPr>
        <p:txBody>
          <a:bodyPr/>
          <a:lstStyle/>
          <a:p>
            <a:endParaRPr lang="en-US"/>
          </a:p>
        </p:txBody>
      </p:sp>
      <p:sp>
        <p:nvSpPr>
          <p:cNvPr id="21" name="TextBox 20"/>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82" name="Rectangle 2"/>
          <p:cNvSpPr>
            <a:spLocks noGrp="1" noChangeArrowheads="1"/>
          </p:cNvSpPr>
          <p:nvPr>
            <p:ph type="title"/>
          </p:nvPr>
        </p:nvSpPr>
        <p:spPr>
          <a:xfrm>
            <a:off x="1143000" y="0"/>
            <a:ext cx="7772400" cy="1143000"/>
          </a:xfrm>
        </p:spPr>
        <p:txBody>
          <a:bodyPr/>
          <a:lstStyle/>
          <a:p>
            <a:r>
              <a:rPr lang="en-US" dirty="0" err="1"/>
              <a:t>Enqueue</a:t>
            </a:r>
            <a:r>
              <a:rPr lang="en-US" dirty="0"/>
              <a:t>(x)  -- Cont’d     (Array)</a:t>
            </a:r>
          </a:p>
        </p:txBody>
      </p:sp>
      <p:sp>
        <p:nvSpPr>
          <p:cNvPr id="430083" name="Rectangle 3"/>
          <p:cNvSpPr>
            <a:spLocks noGrp="1" noChangeArrowheads="1"/>
          </p:cNvSpPr>
          <p:nvPr>
            <p:ph type="body" idx="1"/>
          </p:nvPr>
        </p:nvSpPr>
        <p:spPr>
          <a:xfrm>
            <a:off x="1066800" y="1143000"/>
            <a:ext cx="8435975" cy="1709737"/>
          </a:xfrm>
        </p:spPr>
        <p:txBody>
          <a:bodyPr/>
          <a:lstStyle/>
          <a:p>
            <a:r>
              <a:rPr lang="en-US" dirty="0"/>
              <a:t>But what happens when tail is at end of array</a:t>
            </a:r>
          </a:p>
          <a:p>
            <a:r>
              <a:rPr lang="en-US" dirty="0"/>
              <a:t>We can put X in, but then what?</a:t>
            </a:r>
          </a:p>
          <a:p>
            <a:r>
              <a:rPr lang="en-US" dirty="0"/>
              <a:t>How do we advance tail? </a:t>
            </a:r>
          </a:p>
        </p:txBody>
      </p:sp>
      <p:grpSp>
        <p:nvGrpSpPr>
          <p:cNvPr id="2" name="Group 4"/>
          <p:cNvGrpSpPr>
            <a:grpSpLocks/>
          </p:cNvGrpSpPr>
          <p:nvPr/>
        </p:nvGrpSpPr>
        <p:grpSpPr bwMode="auto">
          <a:xfrm>
            <a:off x="2339975" y="3860800"/>
            <a:ext cx="5111750" cy="576263"/>
            <a:chOff x="884" y="2296"/>
            <a:chExt cx="3175" cy="363"/>
          </a:xfrm>
        </p:grpSpPr>
        <p:sp>
          <p:nvSpPr>
            <p:cNvPr id="430085"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0086"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0087"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0088"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0089"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0090"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0091"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0092"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0093"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0094" name="Line 14"/>
          <p:cNvSpPr>
            <a:spLocks noChangeShapeType="1"/>
          </p:cNvSpPr>
          <p:nvPr/>
        </p:nvSpPr>
        <p:spPr bwMode="auto">
          <a:xfrm flipV="1">
            <a:off x="3203575" y="4581525"/>
            <a:ext cx="2305050" cy="935038"/>
          </a:xfrm>
          <a:prstGeom prst="line">
            <a:avLst/>
          </a:prstGeom>
          <a:noFill/>
          <a:ln w="9525">
            <a:solidFill>
              <a:schemeClr val="tx1"/>
            </a:solidFill>
            <a:round/>
            <a:headEnd/>
            <a:tailEnd type="triangle" w="med" len="med"/>
          </a:ln>
          <a:effectLst/>
        </p:spPr>
        <p:txBody>
          <a:bodyPr/>
          <a:lstStyle/>
          <a:p>
            <a:endParaRPr lang="en-US"/>
          </a:p>
        </p:txBody>
      </p:sp>
      <p:sp>
        <p:nvSpPr>
          <p:cNvPr id="430095" name="Line 15"/>
          <p:cNvSpPr>
            <a:spLocks noChangeShapeType="1"/>
          </p:cNvSpPr>
          <p:nvPr/>
        </p:nvSpPr>
        <p:spPr bwMode="auto">
          <a:xfrm flipV="1">
            <a:off x="6156325" y="4581525"/>
            <a:ext cx="863600" cy="1008063"/>
          </a:xfrm>
          <a:prstGeom prst="line">
            <a:avLst/>
          </a:prstGeom>
          <a:noFill/>
          <a:ln w="9525">
            <a:solidFill>
              <a:schemeClr val="tx1"/>
            </a:solidFill>
            <a:round/>
            <a:headEnd/>
            <a:tailEnd type="triangle" w="med" len="med"/>
          </a:ln>
          <a:effectLst/>
        </p:spPr>
        <p:txBody>
          <a:bodyPr/>
          <a:lstStyle/>
          <a:p>
            <a:endParaRPr lang="en-US"/>
          </a:p>
        </p:txBody>
      </p:sp>
      <p:sp>
        <p:nvSpPr>
          <p:cNvPr id="430096" name="Text Box 16"/>
          <p:cNvSpPr txBox="1">
            <a:spLocks noChangeArrowheads="1"/>
          </p:cNvSpPr>
          <p:nvPr/>
        </p:nvSpPr>
        <p:spPr bwMode="auto">
          <a:xfrm>
            <a:off x="5508625" y="3933825"/>
            <a:ext cx="387350" cy="457200"/>
          </a:xfrm>
          <a:prstGeom prst="rect">
            <a:avLst/>
          </a:prstGeom>
          <a:noFill/>
          <a:ln w="9525">
            <a:noFill/>
            <a:miter lim="800000"/>
            <a:headEnd/>
            <a:tailEnd/>
          </a:ln>
          <a:effectLst/>
        </p:spPr>
        <p:txBody>
          <a:bodyPr wrap="none">
            <a:spAutoFit/>
          </a:bodyPr>
          <a:lstStyle/>
          <a:p>
            <a:r>
              <a:rPr lang="en-US" sz="2400"/>
              <a:t>Y</a:t>
            </a:r>
          </a:p>
        </p:txBody>
      </p:sp>
      <p:sp>
        <p:nvSpPr>
          <p:cNvPr id="430097" name="Text Box 17"/>
          <p:cNvSpPr txBox="1">
            <a:spLocks noChangeArrowheads="1"/>
          </p:cNvSpPr>
          <p:nvPr/>
        </p:nvSpPr>
        <p:spPr bwMode="auto">
          <a:xfrm>
            <a:off x="6156325" y="3933825"/>
            <a:ext cx="369888" cy="457200"/>
          </a:xfrm>
          <a:prstGeom prst="rect">
            <a:avLst/>
          </a:prstGeom>
          <a:noFill/>
          <a:ln w="9525">
            <a:noFill/>
            <a:miter lim="800000"/>
            <a:headEnd/>
            <a:tailEnd/>
          </a:ln>
          <a:effectLst/>
        </p:spPr>
        <p:txBody>
          <a:bodyPr wrap="none">
            <a:spAutoFit/>
          </a:bodyPr>
          <a:lstStyle/>
          <a:p>
            <a:r>
              <a:rPr lang="en-US" sz="2400"/>
              <a:t>Z</a:t>
            </a:r>
          </a:p>
        </p:txBody>
      </p:sp>
      <p:sp>
        <p:nvSpPr>
          <p:cNvPr id="430098" name="Text Box 18"/>
          <p:cNvSpPr txBox="1">
            <a:spLocks noChangeArrowheads="1"/>
          </p:cNvSpPr>
          <p:nvPr/>
        </p:nvSpPr>
        <p:spPr bwMode="auto">
          <a:xfrm>
            <a:off x="6324600" y="2971800"/>
            <a:ext cx="387350" cy="457200"/>
          </a:xfrm>
          <a:prstGeom prst="rect">
            <a:avLst/>
          </a:prstGeom>
          <a:noFill/>
          <a:ln w="9525">
            <a:noFill/>
            <a:miter lim="800000"/>
            <a:headEnd/>
            <a:tailEnd/>
          </a:ln>
          <a:effectLst/>
        </p:spPr>
        <p:txBody>
          <a:bodyPr wrap="none">
            <a:spAutoFit/>
          </a:bodyPr>
          <a:lstStyle/>
          <a:p>
            <a:r>
              <a:rPr lang="en-US" sz="2400" dirty="0"/>
              <a:t>X</a:t>
            </a:r>
          </a:p>
        </p:txBody>
      </p:sp>
      <p:sp>
        <p:nvSpPr>
          <p:cNvPr id="430099" name="Line 19"/>
          <p:cNvSpPr>
            <a:spLocks noChangeShapeType="1"/>
          </p:cNvSpPr>
          <p:nvPr/>
        </p:nvSpPr>
        <p:spPr bwMode="auto">
          <a:xfrm>
            <a:off x="6477000" y="3505199"/>
            <a:ext cx="542925" cy="500063"/>
          </a:xfrm>
          <a:prstGeom prst="line">
            <a:avLst/>
          </a:prstGeom>
          <a:noFill/>
          <a:ln w="38100">
            <a:solidFill>
              <a:schemeClr val="tx1"/>
            </a:solidFill>
            <a:round/>
            <a:headEnd/>
            <a:tailEnd type="triangle" w="med" len="med"/>
          </a:ln>
          <a:effectLst/>
        </p:spPr>
        <p:txBody>
          <a:bodyPr/>
          <a:lstStyle/>
          <a:p>
            <a:endParaRPr lang="en-US"/>
          </a:p>
        </p:txBody>
      </p:sp>
      <p:sp>
        <p:nvSpPr>
          <p:cNvPr id="20" name="TextBox 19"/>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3154" name="Rectangle 2"/>
          <p:cNvSpPr>
            <a:spLocks noGrp="1" noChangeArrowheads="1"/>
          </p:cNvSpPr>
          <p:nvPr>
            <p:ph type="title"/>
          </p:nvPr>
        </p:nvSpPr>
        <p:spPr>
          <a:xfrm>
            <a:off x="1143000" y="0"/>
            <a:ext cx="7772400" cy="1143000"/>
          </a:xfrm>
        </p:spPr>
        <p:txBody>
          <a:bodyPr/>
          <a:lstStyle/>
          <a:p>
            <a:r>
              <a:rPr lang="en-US" dirty="0" err="1"/>
              <a:t>Enqueue</a:t>
            </a:r>
            <a:r>
              <a:rPr lang="en-US" dirty="0"/>
              <a:t>(x)  -- Cont’d     (Array)</a:t>
            </a:r>
          </a:p>
        </p:txBody>
      </p:sp>
      <p:sp>
        <p:nvSpPr>
          <p:cNvPr id="433155" name="Rectangle 3"/>
          <p:cNvSpPr>
            <a:spLocks noGrp="1" noChangeArrowheads="1"/>
          </p:cNvSpPr>
          <p:nvPr>
            <p:ph type="body" idx="1"/>
          </p:nvPr>
        </p:nvSpPr>
        <p:spPr>
          <a:xfrm>
            <a:off x="990600" y="1447800"/>
            <a:ext cx="8893175" cy="1638300"/>
          </a:xfrm>
        </p:spPr>
        <p:txBody>
          <a:bodyPr/>
          <a:lstStyle/>
          <a:p>
            <a:r>
              <a:rPr lang="en-US" sz="2600" i="1" dirty="0"/>
              <a:t>tail</a:t>
            </a:r>
            <a:r>
              <a:rPr lang="en-US" sz="2600" dirty="0"/>
              <a:t> is now moved to the beginning of the array</a:t>
            </a:r>
          </a:p>
          <a:p>
            <a:r>
              <a:rPr lang="en-US" sz="2600" dirty="0"/>
              <a:t>tail </a:t>
            </a:r>
            <a:r>
              <a:rPr lang="en-US" sz="2600" dirty="0">
                <a:sym typeface="Wingdings" pitchFamily="2" charset="2"/>
              </a:rPr>
              <a:t> (tail + 1) modulo K </a:t>
            </a:r>
          </a:p>
          <a:p>
            <a:pPr lvl="1"/>
            <a:r>
              <a:rPr lang="en-US" sz="2600" dirty="0" smtClean="0">
                <a:latin typeface="Courier New" pitchFamily="49" charset="0"/>
                <a:cs typeface="Courier New" pitchFamily="49" charset="0"/>
              </a:rPr>
              <a:t>tail </a:t>
            </a:r>
            <a:r>
              <a:rPr lang="en-US" sz="2600" dirty="0">
                <a:latin typeface="Courier New" pitchFamily="49" charset="0"/>
                <a:cs typeface="Courier New" pitchFamily="49" charset="0"/>
              </a:rPr>
              <a:t>= (tail+1) % K</a:t>
            </a:r>
          </a:p>
        </p:txBody>
      </p:sp>
      <p:grpSp>
        <p:nvGrpSpPr>
          <p:cNvPr id="2" name="Group 4"/>
          <p:cNvGrpSpPr>
            <a:grpSpLocks/>
          </p:cNvGrpSpPr>
          <p:nvPr/>
        </p:nvGrpSpPr>
        <p:grpSpPr bwMode="auto">
          <a:xfrm>
            <a:off x="2339975" y="3860800"/>
            <a:ext cx="5111750" cy="576263"/>
            <a:chOff x="884" y="2296"/>
            <a:chExt cx="3175" cy="363"/>
          </a:xfrm>
        </p:grpSpPr>
        <p:sp>
          <p:nvSpPr>
            <p:cNvPr id="433157"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3158"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3159"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3160"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3161"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3162"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3163"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3164"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3165"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3166" name="Line 14"/>
          <p:cNvSpPr>
            <a:spLocks noChangeShapeType="1"/>
          </p:cNvSpPr>
          <p:nvPr/>
        </p:nvSpPr>
        <p:spPr bwMode="auto">
          <a:xfrm flipV="1">
            <a:off x="3203575" y="4581525"/>
            <a:ext cx="2305050" cy="935038"/>
          </a:xfrm>
          <a:prstGeom prst="line">
            <a:avLst/>
          </a:prstGeom>
          <a:noFill/>
          <a:ln w="9525">
            <a:solidFill>
              <a:schemeClr val="tx1"/>
            </a:solidFill>
            <a:round/>
            <a:headEnd/>
            <a:tailEnd type="triangle" w="med" len="med"/>
          </a:ln>
          <a:effectLst/>
        </p:spPr>
        <p:txBody>
          <a:bodyPr/>
          <a:lstStyle/>
          <a:p>
            <a:endParaRPr lang="en-US"/>
          </a:p>
        </p:txBody>
      </p:sp>
      <p:sp>
        <p:nvSpPr>
          <p:cNvPr id="433167" name="Line 15"/>
          <p:cNvSpPr>
            <a:spLocks noChangeShapeType="1"/>
          </p:cNvSpPr>
          <p:nvPr/>
        </p:nvSpPr>
        <p:spPr bwMode="auto">
          <a:xfrm flipH="1" flipV="1">
            <a:off x="2700338" y="4581525"/>
            <a:ext cx="3455987" cy="1008063"/>
          </a:xfrm>
          <a:prstGeom prst="line">
            <a:avLst/>
          </a:prstGeom>
          <a:noFill/>
          <a:ln w="9525">
            <a:solidFill>
              <a:schemeClr val="tx1"/>
            </a:solidFill>
            <a:round/>
            <a:headEnd/>
            <a:tailEnd type="triangle" w="med" len="med"/>
          </a:ln>
          <a:effectLst/>
        </p:spPr>
        <p:txBody>
          <a:bodyPr/>
          <a:lstStyle/>
          <a:p>
            <a:endParaRPr lang="en-US"/>
          </a:p>
        </p:txBody>
      </p:sp>
      <p:sp>
        <p:nvSpPr>
          <p:cNvPr id="433168" name="Text Box 16"/>
          <p:cNvSpPr txBox="1">
            <a:spLocks noChangeArrowheads="1"/>
          </p:cNvSpPr>
          <p:nvPr/>
        </p:nvSpPr>
        <p:spPr bwMode="auto">
          <a:xfrm>
            <a:off x="5508625" y="3933825"/>
            <a:ext cx="387350" cy="457200"/>
          </a:xfrm>
          <a:prstGeom prst="rect">
            <a:avLst/>
          </a:prstGeom>
          <a:noFill/>
          <a:ln w="9525">
            <a:noFill/>
            <a:miter lim="800000"/>
            <a:headEnd/>
            <a:tailEnd/>
          </a:ln>
          <a:effectLst/>
        </p:spPr>
        <p:txBody>
          <a:bodyPr wrap="none">
            <a:spAutoFit/>
          </a:bodyPr>
          <a:lstStyle/>
          <a:p>
            <a:r>
              <a:rPr lang="en-US" sz="2400"/>
              <a:t>Y</a:t>
            </a:r>
          </a:p>
        </p:txBody>
      </p:sp>
      <p:sp>
        <p:nvSpPr>
          <p:cNvPr id="433169" name="Text Box 17"/>
          <p:cNvSpPr txBox="1">
            <a:spLocks noChangeArrowheads="1"/>
          </p:cNvSpPr>
          <p:nvPr/>
        </p:nvSpPr>
        <p:spPr bwMode="auto">
          <a:xfrm>
            <a:off x="6156325" y="3933825"/>
            <a:ext cx="369888" cy="457200"/>
          </a:xfrm>
          <a:prstGeom prst="rect">
            <a:avLst/>
          </a:prstGeom>
          <a:noFill/>
          <a:ln w="9525">
            <a:noFill/>
            <a:miter lim="800000"/>
            <a:headEnd/>
            <a:tailEnd/>
          </a:ln>
          <a:effectLst/>
        </p:spPr>
        <p:txBody>
          <a:bodyPr wrap="none">
            <a:spAutoFit/>
          </a:bodyPr>
          <a:lstStyle/>
          <a:p>
            <a:r>
              <a:rPr lang="en-US" sz="2400"/>
              <a:t>Z</a:t>
            </a:r>
          </a:p>
        </p:txBody>
      </p:sp>
      <p:sp>
        <p:nvSpPr>
          <p:cNvPr id="433170" name="Text Box 18"/>
          <p:cNvSpPr txBox="1">
            <a:spLocks noChangeArrowheads="1"/>
          </p:cNvSpPr>
          <p:nvPr/>
        </p:nvSpPr>
        <p:spPr bwMode="auto">
          <a:xfrm>
            <a:off x="6877050" y="3933825"/>
            <a:ext cx="387350" cy="457200"/>
          </a:xfrm>
          <a:prstGeom prst="rect">
            <a:avLst/>
          </a:prstGeom>
          <a:noFill/>
          <a:ln w="9525">
            <a:noFill/>
            <a:miter lim="800000"/>
            <a:headEnd/>
            <a:tailEnd/>
          </a:ln>
          <a:effectLst/>
        </p:spPr>
        <p:txBody>
          <a:bodyPr wrap="none">
            <a:spAutoFit/>
          </a:bodyPr>
          <a:lstStyle/>
          <a:p>
            <a:r>
              <a:rPr lang="en-US" sz="2400"/>
              <a:t>X</a:t>
            </a:r>
          </a:p>
        </p:txBody>
      </p:sp>
      <p:sp>
        <p:nvSpPr>
          <p:cNvPr id="19" name="TextBox 18"/>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0690" name="Rectangle 2"/>
          <p:cNvSpPr>
            <a:spLocks noGrp="1" noChangeArrowheads="1"/>
          </p:cNvSpPr>
          <p:nvPr>
            <p:ph type="title"/>
          </p:nvPr>
        </p:nvSpPr>
        <p:spPr>
          <a:xfrm>
            <a:off x="1143000" y="0"/>
            <a:ext cx="7772400" cy="1143000"/>
          </a:xfrm>
        </p:spPr>
        <p:txBody>
          <a:bodyPr/>
          <a:lstStyle/>
          <a:p>
            <a:r>
              <a:rPr lang="en-US" dirty="0"/>
              <a:t>Basic operations of a Stack</a:t>
            </a:r>
          </a:p>
        </p:txBody>
      </p:sp>
      <p:sp>
        <p:nvSpPr>
          <p:cNvPr id="370691" name="Rectangle 3"/>
          <p:cNvSpPr>
            <a:spLocks noGrp="1" noChangeArrowheads="1"/>
          </p:cNvSpPr>
          <p:nvPr>
            <p:ph type="body" idx="1"/>
          </p:nvPr>
        </p:nvSpPr>
        <p:spPr>
          <a:xfrm>
            <a:off x="1066800" y="1676400"/>
            <a:ext cx="1439862" cy="647700"/>
          </a:xfrm>
        </p:spPr>
        <p:txBody>
          <a:bodyPr/>
          <a:lstStyle/>
          <a:p>
            <a:pPr>
              <a:buFont typeface="Wingdings" pitchFamily="2" charset="2"/>
              <a:buNone/>
            </a:pPr>
            <a:r>
              <a:rPr lang="en-US" dirty="0"/>
              <a:t>New</a:t>
            </a:r>
          </a:p>
        </p:txBody>
      </p:sp>
      <p:grpSp>
        <p:nvGrpSpPr>
          <p:cNvPr id="2" name="Group 7"/>
          <p:cNvGrpSpPr>
            <a:grpSpLocks/>
          </p:cNvGrpSpPr>
          <p:nvPr/>
        </p:nvGrpSpPr>
        <p:grpSpPr bwMode="auto">
          <a:xfrm>
            <a:off x="7092950" y="1700213"/>
            <a:ext cx="1008063" cy="576262"/>
            <a:chOff x="431" y="1117"/>
            <a:chExt cx="635" cy="363"/>
          </a:xfrm>
        </p:grpSpPr>
        <p:sp>
          <p:nvSpPr>
            <p:cNvPr id="370692" name="Line 4"/>
            <p:cNvSpPr>
              <a:spLocks noChangeShapeType="1"/>
            </p:cNvSpPr>
            <p:nvPr/>
          </p:nvSpPr>
          <p:spPr bwMode="auto">
            <a:xfrm>
              <a:off x="431" y="1117"/>
              <a:ext cx="0" cy="363"/>
            </a:xfrm>
            <a:prstGeom prst="line">
              <a:avLst/>
            </a:prstGeom>
            <a:noFill/>
            <a:ln w="38100">
              <a:solidFill>
                <a:schemeClr val="tx1"/>
              </a:solidFill>
              <a:round/>
              <a:headEnd/>
              <a:tailEnd/>
            </a:ln>
            <a:effectLst/>
          </p:spPr>
          <p:txBody>
            <a:bodyPr/>
            <a:lstStyle/>
            <a:p>
              <a:endParaRPr lang="en-US"/>
            </a:p>
          </p:txBody>
        </p:sp>
        <p:sp>
          <p:nvSpPr>
            <p:cNvPr id="370693" name="Line 5"/>
            <p:cNvSpPr>
              <a:spLocks noChangeShapeType="1"/>
            </p:cNvSpPr>
            <p:nvPr/>
          </p:nvSpPr>
          <p:spPr bwMode="auto">
            <a:xfrm>
              <a:off x="431" y="1480"/>
              <a:ext cx="635" cy="0"/>
            </a:xfrm>
            <a:prstGeom prst="line">
              <a:avLst/>
            </a:prstGeom>
            <a:noFill/>
            <a:ln w="38100">
              <a:solidFill>
                <a:schemeClr val="tx1"/>
              </a:solidFill>
              <a:round/>
              <a:headEnd/>
              <a:tailEnd/>
            </a:ln>
            <a:effectLst/>
          </p:spPr>
          <p:txBody>
            <a:bodyPr/>
            <a:lstStyle/>
            <a:p>
              <a:endParaRPr lang="en-US"/>
            </a:p>
          </p:txBody>
        </p:sp>
        <p:sp>
          <p:nvSpPr>
            <p:cNvPr id="370694" name="Line 6"/>
            <p:cNvSpPr>
              <a:spLocks noChangeShapeType="1"/>
            </p:cNvSpPr>
            <p:nvPr/>
          </p:nvSpPr>
          <p:spPr bwMode="auto">
            <a:xfrm>
              <a:off x="1066" y="1117"/>
              <a:ext cx="0" cy="363"/>
            </a:xfrm>
            <a:prstGeom prst="line">
              <a:avLst/>
            </a:prstGeom>
            <a:noFill/>
            <a:ln w="38100">
              <a:solidFill>
                <a:schemeClr val="tx1"/>
              </a:solidFill>
              <a:round/>
              <a:headEnd/>
              <a:tailEnd/>
            </a:ln>
            <a:effectLst/>
          </p:spPr>
          <p:txBody>
            <a:bodyPr/>
            <a:lstStyle/>
            <a:p>
              <a:endParaRPr lang="en-US"/>
            </a:p>
          </p:txBody>
        </p:sp>
      </p:grpSp>
      <p:sp>
        <p:nvSpPr>
          <p:cNvPr id="370696" name="Oval 8"/>
          <p:cNvSpPr>
            <a:spLocks noChangeArrowheads="1"/>
          </p:cNvSpPr>
          <p:nvPr/>
        </p:nvSpPr>
        <p:spPr bwMode="auto">
          <a:xfrm>
            <a:off x="7164388" y="2132013"/>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697" name="Oval 9"/>
          <p:cNvSpPr>
            <a:spLocks noChangeArrowheads="1"/>
          </p:cNvSpPr>
          <p:nvPr/>
        </p:nvSpPr>
        <p:spPr bwMode="auto">
          <a:xfrm>
            <a:off x="7164388" y="2060575"/>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698" name="Oval 10"/>
          <p:cNvSpPr>
            <a:spLocks noChangeArrowheads="1"/>
          </p:cNvSpPr>
          <p:nvPr/>
        </p:nvSpPr>
        <p:spPr bwMode="auto">
          <a:xfrm>
            <a:off x="7164388" y="1987550"/>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699" name="Oval 11"/>
          <p:cNvSpPr>
            <a:spLocks noChangeArrowheads="1"/>
          </p:cNvSpPr>
          <p:nvPr/>
        </p:nvSpPr>
        <p:spPr bwMode="auto">
          <a:xfrm>
            <a:off x="7164388" y="1916113"/>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00" name="Oval 12"/>
          <p:cNvSpPr>
            <a:spLocks noChangeArrowheads="1"/>
          </p:cNvSpPr>
          <p:nvPr/>
        </p:nvSpPr>
        <p:spPr bwMode="auto">
          <a:xfrm>
            <a:off x="7164388" y="1843088"/>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grpSp>
        <p:nvGrpSpPr>
          <p:cNvPr id="3" name="Group 13"/>
          <p:cNvGrpSpPr>
            <a:grpSpLocks/>
          </p:cNvGrpSpPr>
          <p:nvPr/>
        </p:nvGrpSpPr>
        <p:grpSpPr bwMode="auto">
          <a:xfrm>
            <a:off x="2819400" y="1752600"/>
            <a:ext cx="1008063" cy="576262"/>
            <a:chOff x="431" y="1117"/>
            <a:chExt cx="635" cy="363"/>
          </a:xfrm>
        </p:grpSpPr>
        <p:sp>
          <p:nvSpPr>
            <p:cNvPr id="370702" name="Line 14"/>
            <p:cNvSpPr>
              <a:spLocks noChangeShapeType="1"/>
            </p:cNvSpPr>
            <p:nvPr/>
          </p:nvSpPr>
          <p:spPr bwMode="auto">
            <a:xfrm>
              <a:off x="431" y="1117"/>
              <a:ext cx="0" cy="363"/>
            </a:xfrm>
            <a:prstGeom prst="line">
              <a:avLst/>
            </a:prstGeom>
            <a:noFill/>
            <a:ln w="38100">
              <a:solidFill>
                <a:schemeClr val="tx1"/>
              </a:solidFill>
              <a:round/>
              <a:headEnd/>
              <a:tailEnd/>
            </a:ln>
            <a:effectLst/>
          </p:spPr>
          <p:txBody>
            <a:bodyPr/>
            <a:lstStyle/>
            <a:p>
              <a:endParaRPr lang="en-US"/>
            </a:p>
          </p:txBody>
        </p:sp>
        <p:sp>
          <p:nvSpPr>
            <p:cNvPr id="370703" name="Line 15"/>
            <p:cNvSpPr>
              <a:spLocks noChangeShapeType="1"/>
            </p:cNvSpPr>
            <p:nvPr/>
          </p:nvSpPr>
          <p:spPr bwMode="auto">
            <a:xfrm>
              <a:off x="431" y="1480"/>
              <a:ext cx="635" cy="0"/>
            </a:xfrm>
            <a:prstGeom prst="line">
              <a:avLst/>
            </a:prstGeom>
            <a:noFill/>
            <a:ln w="38100">
              <a:solidFill>
                <a:schemeClr val="tx1"/>
              </a:solidFill>
              <a:round/>
              <a:headEnd/>
              <a:tailEnd/>
            </a:ln>
            <a:effectLst/>
          </p:spPr>
          <p:txBody>
            <a:bodyPr/>
            <a:lstStyle/>
            <a:p>
              <a:endParaRPr lang="en-US"/>
            </a:p>
          </p:txBody>
        </p:sp>
        <p:sp>
          <p:nvSpPr>
            <p:cNvPr id="370704" name="Line 16"/>
            <p:cNvSpPr>
              <a:spLocks noChangeShapeType="1"/>
            </p:cNvSpPr>
            <p:nvPr/>
          </p:nvSpPr>
          <p:spPr bwMode="auto">
            <a:xfrm>
              <a:off x="1066" y="1117"/>
              <a:ext cx="0" cy="363"/>
            </a:xfrm>
            <a:prstGeom prst="line">
              <a:avLst/>
            </a:prstGeom>
            <a:noFill/>
            <a:ln w="38100">
              <a:solidFill>
                <a:schemeClr val="tx1"/>
              </a:solidFill>
              <a:round/>
              <a:headEnd/>
              <a:tailEnd/>
            </a:ln>
            <a:effectLst/>
          </p:spPr>
          <p:txBody>
            <a:bodyPr/>
            <a:lstStyle/>
            <a:p>
              <a:endParaRPr lang="en-US"/>
            </a:p>
          </p:txBody>
        </p:sp>
      </p:grpSp>
      <p:sp>
        <p:nvSpPr>
          <p:cNvPr id="370705" name="Rectangle 17"/>
          <p:cNvSpPr>
            <a:spLocks noChangeArrowheads="1"/>
          </p:cNvSpPr>
          <p:nvPr/>
        </p:nvSpPr>
        <p:spPr bwMode="auto">
          <a:xfrm>
            <a:off x="4643438" y="1700213"/>
            <a:ext cx="1439862"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a:t>Push</a:t>
            </a:r>
          </a:p>
        </p:txBody>
      </p:sp>
      <p:grpSp>
        <p:nvGrpSpPr>
          <p:cNvPr id="4" name="Group 18"/>
          <p:cNvGrpSpPr>
            <a:grpSpLocks/>
          </p:cNvGrpSpPr>
          <p:nvPr/>
        </p:nvGrpSpPr>
        <p:grpSpPr bwMode="auto">
          <a:xfrm>
            <a:off x="1835150" y="3573463"/>
            <a:ext cx="1008063" cy="576262"/>
            <a:chOff x="431" y="1117"/>
            <a:chExt cx="635" cy="363"/>
          </a:xfrm>
        </p:grpSpPr>
        <p:sp>
          <p:nvSpPr>
            <p:cNvPr id="370707" name="Line 19"/>
            <p:cNvSpPr>
              <a:spLocks noChangeShapeType="1"/>
            </p:cNvSpPr>
            <p:nvPr/>
          </p:nvSpPr>
          <p:spPr bwMode="auto">
            <a:xfrm>
              <a:off x="431" y="1117"/>
              <a:ext cx="0" cy="363"/>
            </a:xfrm>
            <a:prstGeom prst="line">
              <a:avLst/>
            </a:prstGeom>
            <a:noFill/>
            <a:ln w="38100">
              <a:solidFill>
                <a:schemeClr val="tx1"/>
              </a:solidFill>
              <a:round/>
              <a:headEnd/>
              <a:tailEnd/>
            </a:ln>
            <a:effectLst/>
          </p:spPr>
          <p:txBody>
            <a:bodyPr/>
            <a:lstStyle/>
            <a:p>
              <a:endParaRPr lang="en-US"/>
            </a:p>
          </p:txBody>
        </p:sp>
        <p:sp>
          <p:nvSpPr>
            <p:cNvPr id="370708" name="Line 20"/>
            <p:cNvSpPr>
              <a:spLocks noChangeShapeType="1"/>
            </p:cNvSpPr>
            <p:nvPr/>
          </p:nvSpPr>
          <p:spPr bwMode="auto">
            <a:xfrm>
              <a:off x="431" y="1480"/>
              <a:ext cx="635" cy="0"/>
            </a:xfrm>
            <a:prstGeom prst="line">
              <a:avLst/>
            </a:prstGeom>
            <a:noFill/>
            <a:ln w="38100">
              <a:solidFill>
                <a:schemeClr val="tx1"/>
              </a:solidFill>
              <a:round/>
              <a:headEnd/>
              <a:tailEnd/>
            </a:ln>
            <a:effectLst/>
          </p:spPr>
          <p:txBody>
            <a:bodyPr/>
            <a:lstStyle/>
            <a:p>
              <a:endParaRPr lang="en-US"/>
            </a:p>
          </p:txBody>
        </p:sp>
        <p:sp>
          <p:nvSpPr>
            <p:cNvPr id="370709" name="Line 21"/>
            <p:cNvSpPr>
              <a:spLocks noChangeShapeType="1"/>
            </p:cNvSpPr>
            <p:nvPr/>
          </p:nvSpPr>
          <p:spPr bwMode="auto">
            <a:xfrm>
              <a:off x="1066" y="1117"/>
              <a:ext cx="0" cy="363"/>
            </a:xfrm>
            <a:prstGeom prst="line">
              <a:avLst/>
            </a:prstGeom>
            <a:noFill/>
            <a:ln w="38100">
              <a:solidFill>
                <a:schemeClr val="tx1"/>
              </a:solidFill>
              <a:round/>
              <a:headEnd/>
              <a:tailEnd/>
            </a:ln>
            <a:effectLst/>
          </p:spPr>
          <p:txBody>
            <a:bodyPr/>
            <a:lstStyle/>
            <a:p>
              <a:endParaRPr lang="en-US"/>
            </a:p>
          </p:txBody>
        </p:sp>
      </p:grpSp>
      <p:sp>
        <p:nvSpPr>
          <p:cNvPr id="370710" name="Oval 22"/>
          <p:cNvSpPr>
            <a:spLocks noChangeArrowheads="1"/>
          </p:cNvSpPr>
          <p:nvPr/>
        </p:nvSpPr>
        <p:spPr bwMode="auto">
          <a:xfrm>
            <a:off x="1906588" y="4005263"/>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11" name="Oval 23"/>
          <p:cNvSpPr>
            <a:spLocks noChangeArrowheads="1"/>
          </p:cNvSpPr>
          <p:nvPr/>
        </p:nvSpPr>
        <p:spPr bwMode="auto">
          <a:xfrm>
            <a:off x="1906588" y="3933825"/>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12" name="Oval 24"/>
          <p:cNvSpPr>
            <a:spLocks noChangeArrowheads="1"/>
          </p:cNvSpPr>
          <p:nvPr/>
        </p:nvSpPr>
        <p:spPr bwMode="auto">
          <a:xfrm>
            <a:off x="1906588" y="3860800"/>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13" name="Oval 25"/>
          <p:cNvSpPr>
            <a:spLocks noChangeArrowheads="1"/>
          </p:cNvSpPr>
          <p:nvPr/>
        </p:nvSpPr>
        <p:spPr bwMode="auto">
          <a:xfrm>
            <a:off x="1906588" y="3789363"/>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14" name="Oval 26"/>
          <p:cNvSpPr>
            <a:spLocks noChangeArrowheads="1"/>
          </p:cNvSpPr>
          <p:nvPr/>
        </p:nvSpPr>
        <p:spPr bwMode="auto">
          <a:xfrm>
            <a:off x="1906588" y="3716338"/>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grpSp>
        <p:nvGrpSpPr>
          <p:cNvPr id="5" name="Group 27"/>
          <p:cNvGrpSpPr>
            <a:grpSpLocks/>
          </p:cNvGrpSpPr>
          <p:nvPr/>
        </p:nvGrpSpPr>
        <p:grpSpPr bwMode="auto">
          <a:xfrm>
            <a:off x="7164388" y="3644900"/>
            <a:ext cx="1008062" cy="576263"/>
            <a:chOff x="431" y="1117"/>
            <a:chExt cx="635" cy="363"/>
          </a:xfrm>
        </p:grpSpPr>
        <p:sp>
          <p:nvSpPr>
            <p:cNvPr id="370716" name="Line 28"/>
            <p:cNvSpPr>
              <a:spLocks noChangeShapeType="1"/>
            </p:cNvSpPr>
            <p:nvPr/>
          </p:nvSpPr>
          <p:spPr bwMode="auto">
            <a:xfrm>
              <a:off x="431" y="1117"/>
              <a:ext cx="0" cy="363"/>
            </a:xfrm>
            <a:prstGeom prst="line">
              <a:avLst/>
            </a:prstGeom>
            <a:noFill/>
            <a:ln w="38100">
              <a:solidFill>
                <a:schemeClr val="tx1"/>
              </a:solidFill>
              <a:round/>
              <a:headEnd/>
              <a:tailEnd/>
            </a:ln>
            <a:effectLst/>
          </p:spPr>
          <p:txBody>
            <a:bodyPr/>
            <a:lstStyle/>
            <a:p>
              <a:endParaRPr lang="en-US"/>
            </a:p>
          </p:txBody>
        </p:sp>
        <p:sp>
          <p:nvSpPr>
            <p:cNvPr id="370717" name="Line 29"/>
            <p:cNvSpPr>
              <a:spLocks noChangeShapeType="1"/>
            </p:cNvSpPr>
            <p:nvPr/>
          </p:nvSpPr>
          <p:spPr bwMode="auto">
            <a:xfrm>
              <a:off x="431" y="1480"/>
              <a:ext cx="635" cy="0"/>
            </a:xfrm>
            <a:prstGeom prst="line">
              <a:avLst/>
            </a:prstGeom>
            <a:noFill/>
            <a:ln w="38100">
              <a:solidFill>
                <a:schemeClr val="tx1"/>
              </a:solidFill>
              <a:round/>
              <a:headEnd/>
              <a:tailEnd/>
            </a:ln>
            <a:effectLst/>
          </p:spPr>
          <p:txBody>
            <a:bodyPr/>
            <a:lstStyle/>
            <a:p>
              <a:endParaRPr lang="en-US"/>
            </a:p>
          </p:txBody>
        </p:sp>
        <p:sp>
          <p:nvSpPr>
            <p:cNvPr id="370718" name="Line 30"/>
            <p:cNvSpPr>
              <a:spLocks noChangeShapeType="1"/>
            </p:cNvSpPr>
            <p:nvPr/>
          </p:nvSpPr>
          <p:spPr bwMode="auto">
            <a:xfrm>
              <a:off x="1066" y="1117"/>
              <a:ext cx="0" cy="363"/>
            </a:xfrm>
            <a:prstGeom prst="line">
              <a:avLst/>
            </a:prstGeom>
            <a:noFill/>
            <a:ln w="38100">
              <a:solidFill>
                <a:schemeClr val="tx1"/>
              </a:solidFill>
              <a:round/>
              <a:headEnd/>
              <a:tailEnd/>
            </a:ln>
            <a:effectLst/>
          </p:spPr>
          <p:txBody>
            <a:bodyPr/>
            <a:lstStyle/>
            <a:p>
              <a:endParaRPr lang="en-US"/>
            </a:p>
          </p:txBody>
        </p:sp>
      </p:grpSp>
      <p:sp>
        <p:nvSpPr>
          <p:cNvPr id="370719" name="Oval 31"/>
          <p:cNvSpPr>
            <a:spLocks noChangeArrowheads="1"/>
          </p:cNvSpPr>
          <p:nvPr/>
        </p:nvSpPr>
        <p:spPr bwMode="auto">
          <a:xfrm>
            <a:off x="7235825" y="4076700"/>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20" name="Oval 32"/>
          <p:cNvSpPr>
            <a:spLocks noChangeArrowheads="1"/>
          </p:cNvSpPr>
          <p:nvPr/>
        </p:nvSpPr>
        <p:spPr bwMode="auto">
          <a:xfrm>
            <a:off x="7235825" y="4005263"/>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21" name="Oval 33"/>
          <p:cNvSpPr>
            <a:spLocks noChangeArrowheads="1"/>
          </p:cNvSpPr>
          <p:nvPr/>
        </p:nvSpPr>
        <p:spPr bwMode="auto">
          <a:xfrm>
            <a:off x="7235825" y="3932238"/>
            <a:ext cx="863600" cy="71437"/>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22" name="Oval 34"/>
          <p:cNvSpPr>
            <a:spLocks noChangeArrowheads="1"/>
          </p:cNvSpPr>
          <p:nvPr/>
        </p:nvSpPr>
        <p:spPr bwMode="auto">
          <a:xfrm>
            <a:off x="7235825" y="3860800"/>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23" name="Oval 35"/>
          <p:cNvSpPr>
            <a:spLocks noChangeArrowheads="1"/>
          </p:cNvSpPr>
          <p:nvPr/>
        </p:nvSpPr>
        <p:spPr bwMode="auto">
          <a:xfrm>
            <a:off x="7235825" y="3787775"/>
            <a:ext cx="863600" cy="71438"/>
          </a:xfrm>
          <a:prstGeom prst="ellipse">
            <a:avLst/>
          </a:prstGeom>
          <a:solidFill>
            <a:schemeClr val="accent1"/>
          </a:solidFill>
          <a:ln w="9525">
            <a:solidFill>
              <a:schemeClr val="tx1"/>
            </a:solidFill>
            <a:round/>
            <a:headEnd/>
            <a:tailEnd/>
          </a:ln>
          <a:effectLst/>
        </p:spPr>
        <p:txBody>
          <a:bodyPr wrap="none" anchor="ctr"/>
          <a:lstStyle/>
          <a:p>
            <a:endParaRPr lang="en-US"/>
          </a:p>
        </p:txBody>
      </p:sp>
      <p:sp>
        <p:nvSpPr>
          <p:cNvPr id="370724" name="Oval 36"/>
          <p:cNvSpPr>
            <a:spLocks noChangeArrowheads="1"/>
          </p:cNvSpPr>
          <p:nvPr/>
        </p:nvSpPr>
        <p:spPr bwMode="auto">
          <a:xfrm>
            <a:off x="5940425" y="1844675"/>
            <a:ext cx="863600" cy="71438"/>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370726" name="Freeform 38"/>
          <p:cNvSpPr>
            <a:spLocks/>
          </p:cNvSpPr>
          <p:nvPr/>
        </p:nvSpPr>
        <p:spPr bwMode="auto">
          <a:xfrm>
            <a:off x="6443663" y="1341438"/>
            <a:ext cx="1152525" cy="287337"/>
          </a:xfrm>
          <a:custGeom>
            <a:avLst/>
            <a:gdLst/>
            <a:ahLst/>
            <a:cxnLst>
              <a:cxn ang="0">
                <a:pos x="0" y="181"/>
              </a:cxn>
              <a:cxn ang="0">
                <a:pos x="409" y="0"/>
              </a:cxn>
              <a:cxn ang="0">
                <a:pos x="726" y="181"/>
              </a:cxn>
            </a:cxnLst>
            <a:rect l="0" t="0" r="r" b="b"/>
            <a:pathLst>
              <a:path w="726" h="181">
                <a:moveTo>
                  <a:pt x="0" y="181"/>
                </a:moveTo>
                <a:cubicBezTo>
                  <a:pt x="144" y="90"/>
                  <a:pt x="288" y="0"/>
                  <a:pt x="409" y="0"/>
                </a:cubicBezTo>
                <a:cubicBezTo>
                  <a:pt x="530" y="0"/>
                  <a:pt x="666" y="151"/>
                  <a:pt x="726" y="181"/>
                </a:cubicBezTo>
              </a:path>
            </a:pathLst>
          </a:custGeom>
          <a:noFill/>
          <a:ln w="76200" cmpd="sng">
            <a:solidFill>
              <a:srgbClr val="FF0000"/>
            </a:solidFill>
            <a:round/>
            <a:headEnd type="none" w="med" len="med"/>
            <a:tailEnd type="triangle" w="med" len="med"/>
          </a:ln>
          <a:effectLst/>
        </p:spPr>
        <p:txBody>
          <a:bodyPr/>
          <a:lstStyle/>
          <a:p>
            <a:endParaRPr lang="en-US"/>
          </a:p>
        </p:txBody>
      </p:sp>
      <p:sp>
        <p:nvSpPr>
          <p:cNvPr id="370727" name="Rectangle 39"/>
          <p:cNvSpPr>
            <a:spLocks noChangeArrowheads="1"/>
          </p:cNvSpPr>
          <p:nvPr/>
        </p:nvSpPr>
        <p:spPr bwMode="auto">
          <a:xfrm>
            <a:off x="838200" y="3581400"/>
            <a:ext cx="990600"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dirty="0"/>
              <a:t>Pop</a:t>
            </a:r>
          </a:p>
        </p:txBody>
      </p:sp>
      <p:sp>
        <p:nvSpPr>
          <p:cNvPr id="370728" name="Freeform 40"/>
          <p:cNvSpPr>
            <a:spLocks/>
          </p:cNvSpPr>
          <p:nvPr/>
        </p:nvSpPr>
        <p:spPr bwMode="auto">
          <a:xfrm>
            <a:off x="2339975" y="3068638"/>
            <a:ext cx="1152525" cy="287337"/>
          </a:xfrm>
          <a:custGeom>
            <a:avLst/>
            <a:gdLst/>
            <a:ahLst/>
            <a:cxnLst>
              <a:cxn ang="0">
                <a:pos x="0" y="181"/>
              </a:cxn>
              <a:cxn ang="0">
                <a:pos x="409" y="0"/>
              </a:cxn>
              <a:cxn ang="0">
                <a:pos x="726" y="181"/>
              </a:cxn>
            </a:cxnLst>
            <a:rect l="0" t="0" r="r" b="b"/>
            <a:pathLst>
              <a:path w="726" h="181">
                <a:moveTo>
                  <a:pt x="0" y="181"/>
                </a:moveTo>
                <a:cubicBezTo>
                  <a:pt x="144" y="90"/>
                  <a:pt x="288" y="0"/>
                  <a:pt x="409" y="0"/>
                </a:cubicBezTo>
                <a:cubicBezTo>
                  <a:pt x="530" y="0"/>
                  <a:pt x="666" y="151"/>
                  <a:pt x="726" y="181"/>
                </a:cubicBezTo>
              </a:path>
            </a:pathLst>
          </a:custGeom>
          <a:noFill/>
          <a:ln w="76200" cmpd="sng">
            <a:solidFill>
              <a:srgbClr val="FF0000"/>
            </a:solidFill>
            <a:round/>
            <a:headEnd type="none" w="med" len="med"/>
            <a:tailEnd type="triangle" w="med" len="med"/>
          </a:ln>
          <a:effectLst/>
        </p:spPr>
        <p:txBody>
          <a:bodyPr/>
          <a:lstStyle/>
          <a:p>
            <a:endParaRPr lang="en-US"/>
          </a:p>
        </p:txBody>
      </p:sp>
      <p:sp>
        <p:nvSpPr>
          <p:cNvPr id="370729" name="Oval 41"/>
          <p:cNvSpPr>
            <a:spLocks noChangeArrowheads="1"/>
          </p:cNvSpPr>
          <p:nvPr/>
        </p:nvSpPr>
        <p:spPr bwMode="auto">
          <a:xfrm>
            <a:off x="1908175" y="3644900"/>
            <a:ext cx="863600" cy="71438"/>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370730" name="Rectangle 42"/>
          <p:cNvSpPr>
            <a:spLocks noChangeArrowheads="1"/>
          </p:cNvSpPr>
          <p:nvPr/>
        </p:nvSpPr>
        <p:spPr bwMode="auto">
          <a:xfrm>
            <a:off x="5715000" y="3581400"/>
            <a:ext cx="1439863"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dirty="0"/>
              <a:t>Peek</a:t>
            </a:r>
          </a:p>
        </p:txBody>
      </p:sp>
      <p:sp>
        <p:nvSpPr>
          <p:cNvPr id="370731" name="Oval 43"/>
          <p:cNvSpPr>
            <a:spLocks noChangeArrowheads="1"/>
          </p:cNvSpPr>
          <p:nvPr/>
        </p:nvSpPr>
        <p:spPr bwMode="auto">
          <a:xfrm>
            <a:off x="7235825" y="3716338"/>
            <a:ext cx="863600" cy="71437"/>
          </a:xfrm>
          <a:prstGeom prst="ellipse">
            <a:avLst/>
          </a:prstGeom>
          <a:solidFill>
            <a:schemeClr val="tx2"/>
          </a:solidFill>
          <a:ln w="9525">
            <a:solidFill>
              <a:schemeClr val="tx1"/>
            </a:solidFill>
            <a:round/>
            <a:headEnd/>
            <a:tailEnd/>
          </a:ln>
          <a:effectLst/>
        </p:spPr>
        <p:txBody>
          <a:bodyPr wrap="none" anchor="ctr"/>
          <a:lstStyle/>
          <a:p>
            <a:endParaRPr lang="en-US"/>
          </a:p>
        </p:txBody>
      </p:sp>
      <p:sp>
        <p:nvSpPr>
          <p:cNvPr id="370732" name="Rectangle 44"/>
          <p:cNvSpPr>
            <a:spLocks noChangeArrowheads="1"/>
          </p:cNvSpPr>
          <p:nvPr/>
        </p:nvSpPr>
        <p:spPr bwMode="auto">
          <a:xfrm>
            <a:off x="6948488" y="2924175"/>
            <a:ext cx="1439862" cy="647700"/>
          </a:xfrm>
          <a:prstGeom prst="rect">
            <a:avLst/>
          </a:prstGeom>
          <a:noFill/>
          <a:ln w="9525">
            <a:noFill/>
            <a:miter lim="800000"/>
            <a:headEnd/>
            <a:tailEnd/>
          </a:ln>
          <a:effectLst/>
        </p:spPr>
        <p:txBody>
          <a:bodyPr/>
          <a:lstStyle/>
          <a:p>
            <a:pPr marL="342900" indent="-342900" algn="ctr">
              <a:spcBef>
                <a:spcPct val="20000"/>
              </a:spcBef>
              <a:buClr>
                <a:schemeClr val="tx2"/>
              </a:buClr>
              <a:buSzPct val="70000"/>
              <a:buFont typeface="Wingdings" pitchFamily="2" charset="2"/>
              <a:buNone/>
            </a:pPr>
            <a:r>
              <a:rPr lang="en-US" sz="3800" b="1">
                <a:solidFill>
                  <a:srgbClr val="FF0000"/>
                </a:solidFill>
              </a:rPr>
              <a:t>?</a:t>
            </a:r>
          </a:p>
        </p:txBody>
      </p:sp>
      <p:sp>
        <p:nvSpPr>
          <p:cNvPr id="370733" name="Rectangle 45"/>
          <p:cNvSpPr>
            <a:spLocks noChangeArrowheads="1"/>
          </p:cNvSpPr>
          <p:nvPr/>
        </p:nvSpPr>
        <p:spPr bwMode="auto">
          <a:xfrm>
            <a:off x="2895600" y="5181600"/>
            <a:ext cx="1550987" cy="647700"/>
          </a:xfrm>
          <a:prstGeom prst="rect">
            <a:avLst/>
          </a:prstGeom>
          <a:noFill/>
          <a:ln w="9525">
            <a:noFill/>
            <a:miter lim="800000"/>
            <a:headEnd/>
            <a:tailEnd/>
          </a:ln>
          <a:effectLst/>
        </p:spPr>
        <p:txBody>
          <a:bodyPr/>
          <a:lstStyle/>
          <a:p>
            <a:pPr marL="342900" indent="-342900">
              <a:spcBef>
                <a:spcPct val="20000"/>
              </a:spcBef>
              <a:buClr>
                <a:schemeClr val="tx2"/>
              </a:buClr>
              <a:buSzPct val="70000"/>
              <a:buFont typeface="Wingdings" pitchFamily="2" charset="2"/>
              <a:buNone/>
            </a:pPr>
            <a:r>
              <a:rPr lang="en-US" sz="3000" dirty="0"/>
              <a:t>Empty</a:t>
            </a:r>
          </a:p>
        </p:txBody>
      </p:sp>
      <p:grpSp>
        <p:nvGrpSpPr>
          <p:cNvPr id="6" name="Group 46"/>
          <p:cNvGrpSpPr>
            <a:grpSpLocks/>
          </p:cNvGrpSpPr>
          <p:nvPr/>
        </p:nvGrpSpPr>
        <p:grpSpPr bwMode="auto">
          <a:xfrm>
            <a:off x="4572000" y="5229225"/>
            <a:ext cx="1008063" cy="576263"/>
            <a:chOff x="431" y="1117"/>
            <a:chExt cx="635" cy="363"/>
          </a:xfrm>
        </p:grpSpPr>
        <p:sp>
          <p:nvSpPr>
            <p:cNvPr id="370735" name="Line 47"/>
            <p:cNvSpPr>
              <a:spLocks noChangeShapeType="1"/>
            </p:cNvSpPr>
            <p:nvPr/>
          </p:nvSpPr>
          <p:spPr bwMode="auto">
            <a:xfrm>
              <a:off x="431" y="1117"/>
              <a:ext cx="0" cy="363"/>
            </a:xfrm>
            <a:prstGeom prst="line">
              <a:avLst/>
            </a:prstGeom>
            <a:noFill/>
            <a:ln w="38100">
              <a:solidFill>
                <a:schemeClr val="tx1"/>
              </a:solidFill>
              <a:round/>
              <a:headEnd/>
              <a:tailEnd/>
            </a:ln>
            <a:effectLst/>
          </p:spPr>
          <p:txBody>
            <a:bodyPr/>
            <a:lstStyle/>
            <a:p>
              <a:endParaRPr lang="en-US"/>
            </a:p>
          </p:txBody>
        </p:sp>
        <p:sp>
          <p:nvSpPr>
            <p:cNvPr id="370736" name="Line 48"/>
            <p:cNvSpPr>
              <a:spLocks noChangeShapeType="1"/>
            </p:cNvSpPr>
            <p:nvPr/>
          </p:nvSpPr>
          <p:spPr bwMode="auto">
            <a:xfrm>
              <a:off x="431" y="1480"/>
              <a:ext cx="635" cy="0"/>
            </a:xfrm>
            <a:prstGeom prst="line">
              <a:avLst/>
            </a:prstGeom>
            <a:noFill/>
            <a:ln w="38100">
              <a:solidFill>
                <a:schemeClr val="tx1"/>
              </a:solidFill>
              <a:round/>
              <a:headEnd/>
              <a:tailEnd/>
            </a:ln>
            <a:effectLst/>
          </p:spPr>
          <p:txBody>
            <a:bodyPr/>
            <a:lstStyle/>
            <a:p>
              <a:endParaRPr lang="en-US"/>
            </a:p>
          </p:txBody>
        </p:sp>
        <p:sp>
          <p:nvSpPr>
            <p:cNvPr id="370737" name="Line 49"/>
            <p:cNvSpPr>
              <a:spLocks noChangeShapeType="1"/>
            </p:cNvSpPr>
            <p:nvPr/>
          </p:nvSpPr>
          <p:spPr bwMode="auto">
            <a:xfrm>
              <a:off x="1066" y="1117"/>
              <a:ext cx="0" cy="363"/>
            </a:xfrm>
            <a:prstGeom prst="line">
              <a:avLst/>
            </a:prstGeom>
            <a:noFill/>
            <a:ln w="38100">
              <a:solidFill>
                <a:schemeClr val="tx1"/>
              </a:solidFill>
              <a:round/>
              <a:headEnd/>
              <a:tailEnd/>
            </a:ln>
            <a:effectLst/>
          </p:spPr>
          <p:txBody>
            <a:bodyPr/>
            <a:lstStyle/>
            <a:p>
              <a:endParaRPr lang="en-US"/>
            </a:p>
          </p:txBody>
        </p:sp>
      </p:grpSp>
      <p:sp>
        <p:nvSpPr>
          <p:cNvPr id="370738" name="Rectangle 50"/>
          <p:cNvSpPr>
            <a:spLocks noChangeArrowheads="1"/>
          </p:cNvSpPr>
          <p:nvPr/>
        </p:nvSpPr>
        <p:spPr bwMode="auto">
          <a:xfrm>
            <a:off x="4356100" y="4941888"/>
            <a:ext cx="1439863" cy="647700"/>
          </a:xfrm>
          <a:prstGeom prst="rect">
            <a:avLst/>
          </a:prstGeom>
          <a:noFill/>
          <a:ln w="9525">
            <a:noFill/>
            <a:miter lim="800000"/>
            <a:headEnd/>
            <a:tailEnd/>
          </a:ln>
          <a:effectLst/>
        </p:spPr>
        <p:txBody>
          <a:bodyPr/>
          <a:lstStyle/>
          <a:p>
            <a:pPr marL="342900" indent="-342900" algn="ctr">
              <a:spcBef>
                <a:spcPct val="20000"/>
              </a:spcBef>
              <a:buClr>
                <a:schemeClr val="tx2"/>
              </a:buClr>
              <a:buSzPct val="70000"/>
              <a:buFont typeface="Wingdings" pitchFamily="2" charset="2"/>
              <a:buNone/>
            </a:pPr>
            <a:r>
              <a:rPr lang="en-US" sz="3800" b="1">
                <a:solidFill>
                  <a:srgbClr val="FF0000"/>
                </a:solidFill>
              </a:rPr>
              <a:t>?</a:t>
            </a:r>
          </a:p>
        </p:txBody>
      </p:sp>
      <p:sp>
        <p:nvSpPr>
          <p:cNvPr id="50" name="TextBox 49"/>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4178" name="Rectangle 2"/>
          <p:cNvSpPr>
            <a:spLocks noGrp="1" noChangeArrowheads="1"/>
          </p:cNvSpPr>
          <p:nvPr>
            <p:ph type="title"/>
          </p:nvPr>
        </p:nvSpPr>
        <p:spPr>
          <a:xfrm>
            <a:off x="1143000" y="228600"/>
            <a:ext cx="7772400" cy="1143000"/>
          </a:xfrm>
        </p:spPr>
        <p:txBody>
          <a:bodyPr/>
          <a:lstStyle/>
          <a:p>
            <a:r>
              <a:rPr lang="en-US" dirty="0" err="1"/>
              <a:t>Dequeue</a:t>
            </a:r>
            <a:r>
              <a:rPr lang="en-US" dirty="0"/>
              <a:t>(x)  -- Cont’d     (Array)</a:t>
            </a:r>
          </a:p>
        </p:txBody>
      </p:sp>
      <p:sp>
        <p:nvSpPr>
          <p:cNvPr id="434179" name="Rectangle 3"/>
          <p:cNvSpPr>
            <a:spLocks noGrp="1" noChangeArrowheads="1"/>
          </p:cNvSpPr>
          <p:nvPr>
            <p:ph type="body" idx="1"/>
          </p:nvPr>
        </p:nvSpPr>
        <p:spPr>
          <a:xfrm>
            <a:off x="914400" y="1371600"/>
            <a:ext cx="8893175" cy="1638300"/>
          </a:xfrm>
        </p:spPr>
        <p:txBody>
          <a:bodyPr/>
          <a:lstStyle/>
          <a:p>
            <a:r>
              <a:rPr lang="en-US" sz="3100" dirty="0"/>
              <a:t>And what happens when head reaches end?</a:t>
            </a:r>
          </a:p>
          <a:p>
            <a:r>
              <a:rPr lang="en-US" sz="3100" dirty="0"/>
              <a:t>Same thing: head </a:t>
            </a:r>
            <a:r>
              <a:rPr lang="en-US" sz="3100" dirty="0">
                <a:sym typeface="Wingdings" pitchFamily="2" charset="2"/>
              </a:rPr>
              <a:t> (head + 1) modulo K </a:t>
            </a:r>
          </a:p>
        </p:txBody>
      </p:sp>
      <p:grpSp>
        <p:nvGrpSpPr>
          <p:cNvPr id="2" name="Group 4"/>
          <p:cNvGrpSpPr>
            <a:grpSpLocks/>
          </p:cNvGrpSpPr>
          <p:nvPr/>
        </p:nvGrpSpPr>
        <p:grpSpPr bwMode="auto">
          <a:xfrm>
            <a:off x="2339975" y="3860800"/>
            <a:ext cx="5111750" cy="576263"/>
            <a:chOff x="884" y="2296"/>
            <a:chExt cx="3175" cy="363"/>
          </a:xfrm>
        </p:grpSpPr>
        <p:sp>
          <p:nvSpPr>
            <p:cNvPr id="434181"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4182"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4183"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4184"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4185"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4186"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4187"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4188"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4189"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4190" name="Line 14"/>
          <p:cNvSpPr>
            <a:spLocks noChangeShapeType="1"/>
          </p:cNvSpPr>
          <p:nvPr/>
        </p:nvSpPr>
        <p:spPr bwMode="auto">
          <a:xfrm flipV="1">
            <a:off x="3203575" y="4581525"/>
            <a:ext cx="3889375" cy="935038"/>
          </a:xfrm>
          <a:prstGeom prst="line">
            <a:avLst/>
          </a:prstGeom>
          <a:noFill/>
          <a:ln w="9525">
            <a:solidFill>
              <a:schemeClr val="tx1"/>
            </a:solidFill>
            <a:round/>
            <a:headEnd/>
            <a:tailEnd type="triangle" w="med" len="med"/>
          </a:ln>
          <a:effectLst/>
        </p:spPr>
        <p:txBody>
          <a:bodyPr/>
          <a:lstStyle/>
          <a:p>
            <a:endParaRPr lang="en-US"/>
          </a:p>
        </p:txBody>
      </p:sp>
      <p:sp>
        <p:nvSpPr>
          <p:cNvPr id="434191" name="Line 15"/>
          <p:cNvSpPr>
            <a:spLocks noChangeShapeType="1"/>
          </p:cNvSpPr>
          <p:nvPr/>
        </p:nvSpPr>
        <p:spPr bwMode="auto">
          <a:xfrm flipH="1" flipV="1">
            <a:off x="4211638" y="4581525"/>
            <a:ext cx="1944687" cy="1008063"/>
          </a:xfrm>
          <a:prstGeom prst="line">
            <a:avLst/>
          </a:prstGeom>
          <a:noFill/>
          <a:ln w="9525">
            <a:solidFill>
              <a:schemeClr val="tx1"/>
            </a:solidFill>
            <a:round/>
            <a:headEnd/>
            <a:tailEnd type="triangle" w="med" len="med"/>
          </a:ln>
          <a:effectLst/>
        </p:spPr>
        <p:txBody>
          <a:bodyPr/>
          <a:lstStyle/>
          <a:p>
            <a:endParaRPr lang="en-US"/>
          </a:p>
        </p:txBody>
      </p:sp>
      <p:sp>
        <p:nvSpPr>
          <p:cNvPr id="434192" name="Text Box 16"/>
          <p:cNvSpPr txBox="1">
            <a:spLocks noChangeArrowheads="1"/>
          </p:cNvSpPr>
          <p:nvPr/>
        </p:nvSpPr>
        <p:spPr bwMode="auto">
          <a:xfrm>
            <a:off x="2555875" y="3933825"/>
            <a:ext cx="387350" cy="457200"/>
          </a:xfrm>
          <a:prstGeom prst="rect">
            <a:avLst/>
          </a:prstGeom>
          <a:noFill/>
          <a:ln w="9525">
            <a:noFill/>
            <a:miter lim="800000"/>
            <a:headEnd/>
            <a:tailEnd/>
          </a:ln>
          <a:effectLst/>
        </p:spPr>
        <p:txBody>
          <a:bodyPr wrap="none">
            <a:spAutoFit/>
          </a:bodyPr>
          <a:lstStyle/>
          <a:p>
            <a:r>
              <a:rPr lang="en-US" sz="2400"/>
              <a:t>Y</a:t>
            </a:r>
          </a:p>
        </p:txBody>
      </p:sp>
      <p:sp>
        <p:nvSpPr>
          <p:cNvPr id="434193" name="Text Box 17"/>
          <p:cNvSpPr txBox="1">
            <a:spLocks noChangeArrowheads="1"/>
          </p:cNvSpPr>
          <p:nvPr/>
        </p:nvSpPr>
        <p:spPr bwMode="auto">
          <a:xfrm>
            <a:off x="3276600" y="3933825"/>
            <a:ext cx="369888" cy="457200"/>
          </a:xfrm>
          <a:prstGeom prst="rect">
            <a:avLst/>
          </a:prstGeom>
          <a:noFill/>
          <a:ln w="9525">
            <a:noFill/>
            <a:miter lim="800000"/>
            <a:headEnd/>
            <a:tailEnd/>
          </a:ln>
          <a:effectLst/>
        </p:spPr>
        <p:txBody>
          <a:bodyPr wrap="none">
            <a:spAutoFit/>
          </a:bodyPr>
          <a:lstStyle/>
          <a:p>
            <a:r>
              <a:rPr lang="en-US" sz="2400"/>
              <a:t>Z</a:t>
            </a:r>
          </a:p>
        </p:txBody>
      </p:sp>
      <p:sp>
        <p:nvSpPr>
          <p:cNvPr id="434194" name="Text Box 18"/>
          <p:cNvSpPr txBox="1">
            <a:spLocks noChangeArrowheads="1"/>
          </p:cNvSpPr>
          <p:nvPr/>
        </p:nvSpPr>
        <p:spPr bwMode="auto">
          <a:xfrm>
            <a:off x="6877050" y="3933825"/>
            <a:ext cx="387350" cy="457200"/>
          </a:xfrm>
          <a:prstGeom prst="rect">
            <a:avLst/>
          </a:prstGeom>
          <a:noFill/>
          <a:ln w="9525">
            <a:noFill/>
            <a:miter lim="800000"/>
            <a:headEnd/>
            <a:tailEnd/>
          </a:ln>
          <a:effectLst/>
        </p:spPr>
        <p:txBody>
          <a:bodyPr wrap="none">
            <a:spAutoFit/>
          </a:bodyPr>
          <a:lstStyle/>
          <a:p>
            <a:r>
              <a:rPr lang="en-US" sz="2400"/>
              <a:t>X</a:t>
            </a:r>
          </a:p>
        </p:txBody>
      </p:sp>
      <p:sp>
        <p:nvSpPr>
          <p:cNvPr id="19" name="TextBox 18"/>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5202" name="Rectangle 2"/>
          <p:cNvSpPr>
            <a:spLocks noGrp="1" noChangeArrowheads="1"/>
          </p:cNvSpPr>
          <p:nvPr>
            <p:ph type="title"/>
          </p:nvPr>
        </p:nvSpPr>
        <p:spPr>
          <a:xfrm>
            <a:off x="1371600" y="304800"/>
            <a:ext cx="7772400" cy="1143000"/>
          </a:xfrm>
        </p:spPr>
        <p:txBody>
          <a:bodyPr/>
          <a:lstStyle/>
          <a:p>
            <a:r>
              <a:rPr lang="en-US" dirty="0" err="1"/>
              <a:t>Dequeue</a:t>
            </a:r>
            <a:r>
              <a:rPr lang="en-US" dirty="0"/>
              <a:t>(x)  -- Cont’d     (Array)</a:t>
            </a:r>
          </a:p>
        </p:txBody>
      </p:sp>
      <p:sp>
        <p:nvSpPr>
          <p:cNvPr id="435203" name="Rectangle 3"/>
          <p:cNvSpPr>
            <a:spLocks noGrp="1" noChangeArrowheads="1"/>
          </p:cNvSpPr>
          <p:nvPr>
            <p:ph type="body" idx="1"/>
          </p:nvPr>
        </p:nvSpPr>
        <p:spPr>
          <a:xfrm>
            <a:off x="838200" y="1676400"/>
            <a:ext cx="8893175" cy="1638300"/>
          </a:xfrm>
        </p:spPr>
        <p:txBody>
          <a:bodyPr/>
          <a:lstStyle/>
          <a:p>
            <a:r>
              <a:rPr lang="en-US" sz="3100" dirty="0"/>
              <a:t>And what happens when head reaches end?</a:t>
            </a:r>
          </a:p>
          <a:p>
            <a:r>
              <a:rPr lang="en-US" sz="3100" dirty="0"/>
              <a:t>Same thing: head </a:t>
            </a:r>
            <a:r>
              <a:rPr lang="en-US" sz="3100" dirty="0">
                <a:sym typeface="Wingdings" pitchFamily="2" charset="2"/>
              </a:rPr>
              <a:t> (head + 1) modulo K </a:t>
            </a:r>
          </a:p>
        </p:txBody>
      </p:sp>
      <p:grpSp>
        <p:nvGrpSpPr>
          <p:cNvPr id="2" name="Group 4"/>
          <p:cNvGrpSpPr>
            <a:grpSpLocks/>
          </p:cNvGrpSpPr>
          <p:nvPr/>
        </p:nvGrpSpPr>
        <p:grpSpPr bwMode="auto">
          <a:xfrm>
            <a:off x="2339975" y="3860800"/>
            <a:ext cx="5111750" cy="576263"/>
            <a:chOff x="884" y="2296"/>
            <a:chExt cx="3175" cy="363"/>
          </a:xfrm>
        </p:grpSpPr>
        <p:sp>
          <p:nvSpPr>
            <p:cNvPr id="435205"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5206"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5207"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5208"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5209"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5210"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5211"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5212"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5213"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5214" name="Line 14"/>
          <p:cNvSpPr>
            <a:spLocks noChangeShapeType="1"/>
          </p:cNvSpPr>
          <p:nvPr/>
        </p:nvSpPr>
        <p:spPr bwMode="auto">
          <a:xfrm flipH="1" flipV="1">
            <a:off x="2843213" y="4508500"/>
            <a:ext cx="360362" cy="1008063"/>
          </a:xfrm>
          <a:prstGeom prst="line">
            <a:avLst/>
          </a:prstGeom>
          <a:noFill/>
          <a:ln w="9525">
            <a:solidFill>
              <a:schemeClr val="tx1"/>
            </a:solidFill>
            <a:round/>
            <a:headEnd/>
            <a:tailEnd type="triangle" w="med" len="med"/>
          </a:ln>
          <a:effectLst/>
        </p:spPr>
        <p:txBody>
          <a:bodyPr/>
          <a:lstStyle/>
          <a:p>
            <a:endParaRPr lang="en-US"/>
          </a:p>
        </p:txBody>
      </p:sp>
      <p:sp>
        <p:nvSpPr>
          <p:cNvPr id="435215" name="Line 15"/>
          <p:cNvSpPr>
            <a:spLocks noChangeShapeType="1"/>
          </p:cNvSpPr>
          <p:nvPr/>
        </p:nvSpPr>
        <p:spPr bwMode="auto">
          <a:xfrm flipH="1" flipV="1">
            <a:off x="4211638" y="4581525"/>
            <a:ext cx="1944687" cy="1008063"/>
          </a:xfrm>
          <a:prstGeom prst="line">
            <a:avLst/>
          </a:prstGeom>
          <a:noFill/>
          <a:ln w="9525">
            <a:solidFill>
              <a:schemeClr val="tx1"/>
            </a:solidFill>
            <a:round/>
            <a:headEnd/>
            <a:tailEnd type="triangle" w="med" len="med"/>
          </a:ln>
          <a:effectLst/>
        </p:spPr>
        <p:txBody>
          <a:bodyPr/>
          <a:lstStyle/>
          <a:p>
            <a:endParaRPr lang="en-US"/>
          </a:p>
        </p:txBody>
      </p:sp>
      <p:sp>
        <p:nvSpPr>
          <p:cNvPr id="435216" name="Text Box 16"/>
          <p:cNvSpPr txBox="1">
            <a:spLocks noChangeArrowheads="1"/>
          </p:cNvSpPr>
          <p:nvPr/>
        </p:nvSpPr>
        <p:spPr bwMode="auto">
          <a:xfrm>
            <a:off x="2555875" y="3933825"/>
            <a:ext cx="387350" cy="457200"/>
          </a:xfrm>
          <a:prstGeom prst="rect">
            <a:avLst/>
          </a:prstGeom>
          <a:noFill/>
          <a:ln w="9525">
            <a:noFill/>
            <a:miter lim="800000"/>
            <a:headEnd/>
            <a:tailEnd/>
          </a:ln>
          <a:effectLst/>
        </p:spPr>
        <p:txBody>
          <a:bodyPr wrap="none">
            <a:spAutoFit/>
          </a:bodyPr>
          <a:lstStyle/>
          <a:p>
            <a:r>
              <a:rPr lang="en-US" sz="2400"/>
              <a:t>Y</a:t>
            </a:r>
          </a:p>
        </p:txBody>
      </p:sp>
      <p:sp>
        <p:nvSpPr>
          <p:cNvPr id="435217" name="Text Box 17"/>
          <p:cNvSpPr txBox="1">
            <a:spLocks noChangeArrowheads="1"/>
          </p:cNvSpPr>
          <p:nvPr/>
        </p:nvSpPr>
        <p:spPr bwMode="auto">
          <a:xfrm>
            <a:off x="3276600" y="3933825"/>
            <a:ext cx="369888" cy="457200"/>
          </a:xfrm>
          <a:prstGeom prst="rect">
            <a:avLst/>
          </a:prstGeom>
          <a:noFill/>
          <a:ln w="9525">
            <a:noFill/>
            <a:miter lim="800000"/>
            <a:headEnd/>
            <a:tailEnd/>
          </a:ln>
          <a:effectLst/>
        </p:spPr>
        <p:txBody>
          <a:bodyPr wrap="none">
            <a:spAutoFit/>
          </a:bodyPr>
          <a:lstStyle/>
          <a:p>
            <a:r>
              <a:rPr lang="en-US" sz="2400"/>
              <a:t>Z</a:t>
            </a:r>
          </a:p>
        </p:txBody>
      </p:sp>
      <p:sp>
        <p:nvSpPr>
          <p:cNvPr id="435218" name="Text Box 18"/>
          <p:cNvSpPr txBox="1">
            <a:spLocks noChangeArrowheads="1"/>
          </p:cNvSpPr>
          <p:nvPr/>
        </p:nvSpPr>
        <p:spPr bwMode="auto">
          <a:xfrm>
            <a:off x="8027988" y="3933825"/>
            <a:ext cx="387350" cy="457200"/>
          </a:xfrm>
          <a:prstGeom prst="rect">
            <a:avLst/>
          </a:prstGeom>
          <a:noFill/>
          <a:ln w="9525">
            <a:noFill/>
            <a:miter lim="800000"/>
            <a:headEnd/>
            <a:tailEnd/>
          </a:ln>
          <a:effectLst/>
        </p:spPr>
        <p:txBody>
          <a:bodyPr wrap="none">
            <a:spAutoFit/>
          </a:bodyPr>
          <a:lstStyle/>
          <a:p>
            <a:r>
              <a:rPr lang="en-US" sz="2400"/>
              <a:t>X</a:t>
            </a:r>
          </a:p>
        </p:txBody>
      </p:sp>
      <p:sp>
        <p:nvSpPr>
          <p:cNvPr id="435219" name="Line 19"/>
          <p:cNvSpPr>
            <a:spLocks noChangeShapeType="1"/>
          </p:cNvSpPr>
          <p:nvPr/>
        </p:nvSpPr>
        <p:spPr bwMode="auto">
          <a:xfrm flipV="1">
            <a:off x="7667625" y="4149725"/>
            <a:ext cx="360363" cy="0"/>
          </a:xfrm>
          <a:prstGeom prst="line">
            <a:avLst/>
          </a:prstGeom>
          <a:noFill/>
          <a:ln w="38100">
            <a:solidFill>
              <a:schemeClr val="tx1"/>
            </a:solidFill>
            <a:round/>
            <a:headEnd/>
            <a:tailEnd type="triangle" w="med" len="med"/>
          </a:ln>
          <a:effectLst/>
        </p:spPr>
        <p:txBody>
          <a:bodyPr/>
          <a:lstStyle/>
          <a:p>
            <a:endParaRPr lang="en-US"/>
          </a:p>
        </p:txBody>
      </p:sp>
      <p:sp>
        <p:nvSpPr>
          <p:cNvPr id="20" name="TextBox 19"/>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6226" name="Rectangle 2"/>
          <p:cNvSpPr>
            <a:spLocks noGrp="1" noChangeArrowheads="1"/>
          </p:cNvSpPr>
          <p:nvPr>
            <p:ph type="title"/>
          </p:nvPr>
        </p:nvSpPr>
        <p:spPr>
          <a:xfrm>
            <a:off x="1371600" y="381000"/>
            <a:ext cx="7772400" cy="1143000"/>
          </a:xfrm>
        </p:spPr>
        <p:txBody>
          <a:bodyPr/>
          <a:lstStyle/>
          <a:p>
            <a:r>
              <a:rPr lang="en-US" dirty="0"/>
              <a:t>Empty?     (Array)</a:t>
            </a:r>
          </a:p>
        </p:txBody>
      </p:sp>
      <p:sp>
        <p:nvSpPr>
          <p:cNvPr id="436227" name="Rectangle 3"/>
          <p:cNvSpPr>
            <a:spLocks noGrp="1" noChangeArrowheads="1"/>
          </p:cNvSpPr>
          <p:nvPr>
            <p:ph type="body" idx="1"/>
          </p:nvPr>
        </p:nvSpPr>
        <p:spPr>
          <a:xfrm>
            <a:off x="1066801" y="1828800"/>
            <a:ext cx="6781800" cy="846137"/>
          </a:xfrm>
        </p:spPr>
        <p:txBody>
          <a:bodyPr/>
          <a:lstStyle/>
          <a:p>
            <a:r>
              <a:rPr lang="en-US" dirty="0"/>
              <a:t>When head catches up with tail</a:t>
            </a:r>
            <a:endParaRPr lang="en-US" dirty="0">
              <a:sym typeface="Wingdings" pitchFamily="2" charset="2"/>
            </a:endParaRPr>
          </a:p>
        </p:txBody>
      </p:sp>
      <p:grpSp>
        <p:nvGrpSpPr>
          <p:cNvPr id="2" name="Group 4"/>
          <p:cNvGrpSpPr>
            <a:grpSpLocks/>
          </p:cNvGrpSpPr>
          <p:nvPr/>
        </p:nvGrpSpPr>
        <p:grpSpPr bwMode="auto">
          <a:xfrm>
            <a:off x="2339975" y="3860800"/>
            <a:ext cx="5111750" cy="576263"/>
            <a:chOff x="884" y="2296"/>
            <a:chExt cx="3175" cy="363"/>
          </a:xfrm>
        </p:grpSpPr>
        <p:sp>
          <p:nvSpPr>
            <p:cNvPr id="436229"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6230"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6231"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6232"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6233"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6234"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6235"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6236"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6237"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6238" name="Line 14"/>
          <p:cNvSpPr>
            <a:spLocks noChangeShapeType="1"/>
          </p:cNvSpPr>
          <p:nvPr/>
        </p:nvSpPr>
        <p:spPr bwMode="auto">
          <a:xfrm flipH="1" flipV="1">
            <a:off x="2771775" y="4508500"/>
            <a:ext cx="431800" cy="1008063"/>
          </a:xfrm>
          <a:prstGeom prst="line">
            <a:avLst/>
          </a:prstGeom>
          <a:noFill/>
          <a:ln w="9525">
            <a:solidFill>
              <a:schemeClr val="tx1"/>
            </a:solidFill>
            <a:round/>
            <a:headEnd/>
            <a:tailEnd type="triangle" w="med" len="med"/>
          </a:ln>
          <a:effectLst/>
        </p:spPr>
        <p:txBody>
          <a:bodyPr/>
          <a:lstStyle/>
          <a:p>
            <a:endParaRPr lang="en-US"/>
          </a:p>
        </p:txBody>
      </p:sp>
      <p:sp>
        <p:nvSpPr>
          <p:cNvPr id="436239" name="Line 15"/>
          <p:cNvSpPr>
            <a:spLocks noChangeShapeType="1"/>
          </p:cNvSpPr>
          <p:nvPr/>
        </p:nvSpPr>
        <p:spPr bwMode="auto">
          <a:xfrm flipH="1" flipV="1">
            <a:off x="4211638" y="4581525"/>
            <a:ext cx="1944687" cy="1008063"/>
          </a:xfrm>
          <a:prstGeom prst="line">
            <a:avLst/>
          </a:prstGeom>
          <a:noFill/>
          <a:ln w="9525">
            <a:solidFill>
              <a:schemeClr val="tx1"/>
            </a:solidFill>
            <a:round/>
            <a:headEnd/>
            <a:tailEnd type="triangle" w="med" len="med"/>
          </a:ln>
          <a:effectLst/>
        </p:spPr>
        <p:txBody>
          <a:bodyPr/>
          <a:lstStyle/>
          <a:p>
            <a:endParaRPr lang="en-US"/>
          </a:p>
        </p:txBody>
      </p:sp>
      <p:sp>
        <p:nvSpPr>
          <p:cNvPr id="16" name="TextBox 15"/>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7250" name="Rectangle 2"/>
          <p:cNvSpPr>
            <a:spLocks noGrp="1" noChangeArrowheads="1"/>
          </p:cNvSpPr>
          <p:nvPr>
            <p:ph type="title"/>
          </p:nvPr>
        </p:nvSpPr>
        <p:spPr/>
        <p:txBody>
          <a:bodyPr/>
          <a:lstStyle/>
          <a:p>
            <a:r>
              <a:rPr lang="en-US" dirty="0"/>
              <a:t>Empty?     (Array)</a:t>
            </a:r>
          </a:p>
        </p:txBody>
      </p:sp>
      <p:sp>
        <p:nvSpPr>
          <p:cNvPr id="437251" name="Rectangle 3"/>
          <p:cNvSpPr>
            <a:spLocks noGrp="1" noChangeArrowheads="1"/>
          </p:cNvSpPr>
          <p:nvPr>
            <p:ph type="body" idx="1"/>
          </p:nvPr>
        </p:nvSpPr>
        <p:spPr>
          <a:xfrm>
            <a:off x="1143001" y="2057400"/>
            <a:ext cx="7391400" cy="846137"/>
          </a:xfrm>
        </p:spPr>
        <p:txBody>
          <a:bodyPr/>
          <a:lstStyle/>
          <a:p>
            <a:r>
              <a:rPr lang="en-US" dirty="0"/>
              <a:t>When head catches up with tail</a:t>
            </a:r>
            <a:endParaRPr lang="en-US" dirty="0">
              <a:sym typeface="Wingdings" pitchFamily="2" charset="2"/>
            </a:endParaRPr>
          </a:p>
        </p:txBody>
      </p:sp>
      <p:grpSp>
        <p:nvGrpSpPr>
          <p:cNvPr id="2" name="Group 4"/>
          <p:cNvGrpSpPr>
            <a:grpSpLocks/>
          </p:cNvGrpSpPr>
          <p:nvPr/>
        </p:nvGrpSpPr>
        <p:grpSpPr bwMode="auto">
          <a:xfrm>
            <a:off x="2339975" y="3860800"/>
            <a:ext cx="5111750" cy="576263"/>
            <a:chOff x="884" y="2296"/>
            <a:chExt cx="3175" cy="363"/>
          </a:xfrm>
        </p:grpSpPr>
        <p:sp>
          <p:nvSpPr>
            <p:cNvPr id="437253"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7254"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7255"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7256"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7257"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7258"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7259"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7260"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7261"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7262" name="Line 14"/>
          <p:cNvSpPr>
            <a:spLocks noChangeShapeType="1"/>
          </p:cNvSpPr>
          <p:nvPr/>
        </p:nvSpPr>
        <p:spPr bwMode="auto">
          <a:xfrm flipV="1">
            <a:off x="3203575" y="4581525"/>
            <a:ext cx="288925" cy="935038"/>
          </a:xfrm>
          <a:prstGeom prst="line">
            <a:avLst/>
          </a:prstGeom>
          <a:noFill/>
          <a:ln w="9525">
            <a:solidFill>
              <a:schemeClr val="tx1"/>
            </a:solidFill>
            <a:round/>
            <a:headEnd/>
            <a:tailEnd type="triangle" w="med" len="med"/>
          </a:ln>
          <a:effectLst/>
        </p:spPr>
        <p:txBody>
          <a:bodyPr/>
          <a:lstStyle/>
          <a:p>
            <a:endParaRPr lang="en-US"/>
          </a:p>
        </p:txBody>
      </p:sp>
      <p:sp>
        <p:nvSpPr>
          <p:cNvPr id="437263" name="Line 15"/>
          <p:cNvSpPr>
            <a:spLocks noChangeShapeType="1"/>
          </p:cNvSpPr>
          <p:nvPr/>
        </p:nvSpPr>
        <p:spPr bwMode="auto">
          <a:xfrm flipH="1" flipV="1">
            <a:off x="4211638" y="4581525"/>
            <a:ext cx="1944687" cy="1008063"/>
          </a:xfrm>
          <a:prstGeom prst="line">
            <a:avLst/>
          </a:prstGeom>
          <a:noFill/>
          <a:ln w="9525">
            <a:solidFill>
              <a:schemeClr val="tx1"/>
            </a:solidFill>
            <a:round/>
            <a:headEnd/>
            <a:tailEnd type="triangle" w="med" len="med"/>
          </a:ln>
          <a:effectLst/>
        </p:spPr>
        <p:txBody>
          <a:bodyPr/>
          <a:lstStyle/>
          <a:p>
            <a:endParaRPr lang="en-US"/>
          </a:p>
        </p:txBody>
      </p:sp>
      <p:sp>
        <p:nvSpPr>
          <p:cNvPr id="16" name="TextBox 15"/>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8274" name="Rectangle 2"/>
          <p:cNvSpPr>
            <a:spLocks noGrp="1" noChangeArrowheads="1"/>
          </p:cNvSpPr>
          <p:nvPr>
            <p:ph type="title"/>
          </p:nvPr>
        </p:nvSpPr>
        <p:spPr/>
        <p:txBody>
          <a:bodyPr/>
          <a:lstStyle/>
          <a:p>
            <a:r>
              <a:rPr lang="en-US"/>
              <a:t>Empty?     (Array)</a:t>
            </a:r>
          </a:p>
        </p:txBody>
      </p:sp>
      <p:sp>
        <p:nvSpPr>
          <p:cNvPr id="438275" name="Rectangle 3"/>
          <p:cNvSpPr>
            <a:spLocks noGrp="1" noChangeArrowheads="1"/>
          </p:cNvSpPr>
          <p:nvPr>
            <p:ph type="body" idx="1"/>
          </p:nvPr>
        </p:nvSpPr>
        <p:spPr>
          <a:xfrm>
            <a:off x="1143000" y="1981200"/>
            <a:ext cx="6781800" cy="1133475"/>
          </a:xfrm>
        </p:spPr>
        <p:txBody>
          <a:bodyPr/>
          <a:lstStyle/>
          <a:p>
            <a:r>
              <a:rPr lang="en-US" dirty="0"/>
              <a:t>When head catches up with tail</a:t>
            </a:r>
          </a:p>
          <a:p>
            <a:r>
              <a:rPr lang="en-US" i="1" dirty="0">
                <a:latin typeface="Courier New" pitchFamily="49" charset="0"/>
                <a:cs typeface="Courier New" pitchFamily="49" charset="0"/>
              </a:rPr>
              <a:t>head</a:t>
            </a:r>
            <a:r>
              <a:rPr lang="en-US" dirty="0">
                <a:latin typeface="Courier New" pitchFamily="49" charset="0"/>
                <a:cs typeface="Courier New" pitchFamily="49" charset="0"/>
              </a:rPr>
              <a:t> == </a:t>
            </a:r>
            <a:r>
              <a:rPr lang="en-US" i="1" dirty="0">
                <a:latin typeface="Courier New" pitchFamily="49" charset="0"/>
                <a:cs typeface="Courier New" pitchFamily="49" charset="0"/>
              </a:rPr>
              <a:t>tail</a:t>
            </a:r>
            <a:endParaRPr lang="en-US" i="1" dirty="0">
              <a:latin typeface="Courier New" pitchFamily="49" charset="0"/>
              <a:cs typeface="Courier New" pitchFamily="49" charset="0"/>
              <a:sym typeface="Wingdings" pitchFamily="2" charset="2"/>
            </a:endParaRPr>
          </a:p>
        </p:txBody>
      </p:sp>
      <p:grpSp>
        <p:nvGrpSpPr>
          <p:cNvPr id="2" name="Group 4"/>
          <p:cNvGrpSpPr>
            <a:grpSpLocks/>
          </p:cNvGrpSpPr>
          <p:nvPr/>
        </p:nvGrpSpPr>
        <p:grpSpPr bwMode="auto">
          <a:xfrm>
            <a:off x="2339975" y="3860800"/>
            <a:ext cx="5111750" cy="576263"/>
            <a:chOff x="884" y="2296"/>
            <a:chExt cx="3175" cy="363"/>
          </a:xfrm>
        </p:grpSpPr>
        <p:sp>
          <p:nvSpPr>
            <p:cNvPr id="438277" name="Rectangle 5"/>
            <p:cNvSpPr>
              <a:spLocks noChangeArrowheads="1"/>
            </p:cNvSpPr>
            <p:nvPr/>
          </p:nvSpPr>
          <p:spPr bwMode="auto">
            <a:xfrm>
              <a:off x="1338"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8278" name="Rectangle 6"/>
            <p:cNvSpPr>
              <a:spLocks noChangeArrowheads="1"/>
            </p:cNvSpPr>
            <p:nvPr/>
          </p:nvSpPr>
          <p:spPr bwMode="auto">
            <a:xfrm>
              <a:off x="1791"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8279" name="Rectangle 7"/>
            <p:cNvSpPr>
              <a:spLocks noChangeArrowheads="1"/>
            </p:cNvSpPr>
            <p:nvPr/>
          </p:nvSpPr>
          <p:spPr bwMode="auto">
            <a:xfrm>
              <a:off x="2245"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8280" name="Rectangle 8"/>
            <p:cNvSpPr>
              <a:spLocks noChangeArrowheads="1"/>
            </p:cNvSpPr>
            <p:nvPr/>
          </p:nvSpPr>
          <p:spPr bwMode="auto">
            <a:xfrm>
              <a:off x="2699"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8281" name="Rectangle 9"/>
            <p:cNvSpPr>
              <a:spLocks noChangeArrowheads="1"/>
            </p:cNvSpPr>
            <p:nvPr/>
          </p:nvSpPr>
          <p:spPr bwMode="auto">
            <a:xfrm>
              <a:off x="884"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8282" name="Rectangle 10"/>
            <p:cNvSpPr>
              <a:spLocks noChangeArrowheads="1"/>
            </p:cNvSpPr>
            <p:nvPr/>
          </p:nvSpPr>
          <p:spPr bwMode="auto">
            <a:xfrm>
              <a:off x="3606" y="2296"/>
              <a:ext cx="453" cy="363"/>
            </a:xfrm>
            <a:prstGeom prst="rect">
              <a:avLst/>
            </a:prstGeom>
            <a:noFill/>
            <a:ln w="9525">
              <a:solidFill>
                <a:schemeClr val="tx1"/>
              </a:solidFill>
              <a:miter lim="800000"/>
              <a:headEnd/>
              <a:tailEnd/>
            </a:ln>
            <a:effectLst/>
          </p:spPr>
          <p:txBody>
            <a:bodyPr wrap="none" anchor="ctr"/>
            <a:lstStyle/>
            <a:p>
              <a:endParaRPr lang="en-US"/>
            </a:p>
          </p:txBody>
        </p:sp>
        <p:sp>
          <p:nvSpPr>
            <p:cNvPr id="438283" name="Rectangle 11"/>
            <p:cNvSpPr>
              <a:spLocks noChangeArrowheads="1"/>
            </p:cNvSpPr>
            <p:nvPr/>
          </p:nvSpPr>
          <p:spPr bwMode="auto">
            <a:xfrm>
              <a:off x="3152" y="2296"/>
              <a:ext cx="453" cy="363"/>
            </a:xfrm>
            <a:prstGeom prst="rect">
              <a:avLst/>
            </a:prstGeom>
            <a:noFill/>
            <a:ln w="9525">
              <a:solidFill>
                <a:schemeClr val="tx1"/>
              </a:solidFill>
              <a:miter lim="800000"/>
              <a:headEnd/>
              <a:tailEnd/>
            </a:ln>
            <a:effectLst/>
          </p:spPr>
          <p:txBody>
            <a:bodyPr wrap="none" anchor="ctr"/>
            <a:lstStyle/>
            <a:p>
              <a:endParaRPr lang="en-US"/>
            </a:p>
          </p:txBody>
        </p:sp>
      </p:grpSp>
      <p:sp>
        <p:nvSpPr>
          <p:cNvPr id="438284" name="Text Box 12"/>
          <p:cNvSpPr txBox="1">
            <a:spLocks noChangeArrowheads="1"/>
          </p:cNvSpPr>
          <p:nvPr/>
        </p:nvSpPr>
        <p:spPr bwMode="auto">
          <a:xfrm>
            <a:off x="2843213" y="5589588"/>
            <a:ext cx="977900" cy="519112"/>
          </a:xfrm>
          <a:prstGeom prst="rect">
            <a:avLst/>
          </a:prstGeom>
          <a:noFill/>
          <a:ln w="9525">
            <a:noFill/>
            <a:miter lim="800000"/>
            <a:headEnd/>
            <a:tailEnd/>
          </a:ln>
          <a:effectLst/>
        </p:spPr>
        <p:txBody>
          <a:bodyPr wrap="none">
            <a:spAutoFit/>
          </a:bodyPr>
          <a:lstStyle/>
          <a:p>
            <a:r>
              <a:rPr lang="en-US" sz="2800" i="1"/>
              <a:t>head</a:t>
            </a:r>
          </a:p>
        </p:txBody>
      </p:sp>
      <p:sp>
        <p:nvSpPr>
          <p:cNvPr id="438285" name="Text Box 13"/>
          <p:cNvSpPr txBox="1">
            <a:spLocks noChangeArrowheads="1"/>
          </p:cNvSpPr>
          <p:nvPr/>
        </p:nvSpPr>
        <p:spPr bwMode="auto">
          <a:xfrm>
            <a:off x="5724525" y="5589588"/>
            <a:ext cx="639763" cy="519112"/>
          </a:xfrm>
          <a:prstGeom prst="rect">
            <a:avLst/>
          </a:prstGeom>
          <a:noFill/>
          <a:ln w="9525">
            <a:noFill/>
            <a:miter lim="800000"/>
            <a:headEnd/>
            <a:tailEnd/>
          </a:ln>
          <a:effectLst/>
        </p:spPr>
        <p:txBody>
          <a:bodyPr wrap="none">
            <a:spAutoFit/>
          </a:bodyPr>
          <a:lstStyle/>
          <a:p>
            <a:r>
              <a:rPr lang="en-US" sz="2800" i="1"/>
              <a:t>tail</a:t>
            </a:r>
          </a:p>
        </p:txBody>
      </p:sp>
      <p:sp>
        <p:nvSpPr>
          <p:cNvPr id="438286" name="Line 14"/>
          <p:cNvSpPr>
            <a:spLocks noChangeShapeType="1"/>
          </p:cNvSpPr>
          <p:nvPr/>
        </p:nvSpPr>
        <p:spPr bwMode="auto">
          <a:xfrm flipV="1">
            <a:off x="3203575" y="4581525"/>
            <a:ext cx="863600" cy="935038"/>
          </a:xfrm>
          <a:prstGeom prst="line">
            <a:avLst/>
          </a:prstGeom>
          <a:noFill/>
          <a:ln w="9525">
            <a:solidFill>
              <a:schemeClr val="tx1"/>
            </a:solidFill>
            <a:round/>
            <a:headEnd/>
            <a:tailEnd type="triangle" w="med" len="med"/>
          </a:ln>
          <a:effectLst/>
        </p:spPr>
        <p:txBody>
          <a:bodyPr/>
          <a:lstStyle/>
          <a:p>
            <a:endParaRPr lang="en-US"/>
          </a:p>
        </p:txBody>
      </p:sp>
      <p:sp>
        <p:nvSpPr>
          <p:cNvPr id="438287" name="Line 15"/>
          <p:cNvSpPr>
            <a:spLocks noChangeShapeType="1"/>
          </p:cNvSpPr>
          <p:nvPr/>
        </p:nvSpPr>
        <p:spPr bwMode="auto">
          <a:xfrm flipH="1" flipV="1">
            <a:off x="4211638" y="4581525"/>
            <a:ext cx="1944687" cy="1008063"/>
          </a:xfrm>
          <a:prstGeom prst="line">
            <a:avLst/>
          </a:prstGeom>
          <a:noFill/>
          <a:ln w="9525">
            <a:solidFill>
              <a:schemeClr val="tx1"/>
            </a:solidFill>
            <a:round/>
            <a:headEnd/>
            <a:tailEnd type="triangle" w="med" len="med"/>
          </a:ln>
          <a:effectLst/>
        </p:spPr>
        <p:txBody>
          <a:bodyPr/>
          <a:lstStyle/>
          <a:p>
            <a:endParaRPr lang="en-US"/>
          </a:p>
        </p:txBody>
      </p:sp>
      <p:sp>
        <p:nvSpPr>
          <p:cNvPr id="16" name="TextBox 15"/>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2370" name="Rectangle 2"/>
          <p:cNvSpPr>
            <a:spLocks noGrp="1" noChangeArrowheads="1"/>
          </p:cNvSpPr>
          <p:nvPr>
            <p:ph type="title"/>
          </p:nvPr>
        </p:nvSpPr>
        <p:spPr>
          <a:xfrm>
            <a:off x="1143000" y="0"/>
            <a:ext cx="7772400" cy="1143000"/>
          </a:xfrm>
        </p:spPr>
        <p:txBody>
          <a:bodyPr/>
          <a:lstStyle/>
          <a:p>
            <a:r>
              <a:rPr lang="en-US" dirty="0" smtClean="0"/>
              <a:t>Queue</a:t>
            </a:r>
            <a:endParaRPr lang="en-US" dirty="0"/>
          </a:p>
        </p:txBody>
      </p:sp>
      <p:sp>
        <p:nvSpPr>
          <p:cNvPr id="442371" name="Rectangle 3"/>
          <p:cNvSpPr>
            <a:spLocks noGrp="1" noChangeArrowheads="1"/>
          </p:cNvSpPr>
          <p:nvPr>
            <p:ph type="body" idx="1"/>
          </p:nvPr>
        </p:nvSpPr>
        <p:spPr>
          <a:xfrm>
            <a:off x="1143000" y="1295400"/>
            <a:ext cx="7772400" cy="4114800"/>
          </a:xfrm>
        </p:spPr>
        <p:txBody>
          <a:bodyPr/>
          <a:lstStyle/>
          <a:p>
            <a:pPr>
              <a:buFont typeface="Wingdings" pitchFamily="2" charset="2"/>
              <a:buNone/>
            </a:pPr>
            <a:r>
              <a:rPr lang="en-US" u="sng" dirty="0"/>
              <a:t>Run-time complexity is appealing:</a:t>
            </a:r>
          </a:p>
          <a:p>
            <a:r>
              <a:rPr lang="en-US" dirty="0" err="1"/>
              <a:t>enqueue</a:t>
            </a:r>
            <a:r>
              <a:rPr lang="en-US" dirty="0"/>
              <a:t>(), </a:t>
            </a:r>
            <a:r>
              <a:rPr lang="en-US" dirty="0" err="1"/>
              <a:t>dequeue</a:t>
            </a:r>
            <a:r>
              <a:rPr lang="en-US" dirty="0"/>
              <a:t>(), … are all O(1)</a:t>
            </a:r>
          </a:p>
          <a:p>
            <a:endParaRPr lang="en-US" dirty="0"/>
          </a:p>
          <a:p>
            <a:pPr>
              <a:buFont typeface="Wingdings" pitchFamily="2" charset="2"/>
              <a:buNone/>
            </a:pPr>
            <a:r>
              <a:rPr lang="en-US" u="sng" dirty="0" smtClean="0"/>
              <a:t>Storage complexity:</a:t>
            </a:r>
            <a:endParaRPr lang="en-US" u="sng" dirty="0"/>
          </a:p>
          <a:p>
            <a:r>
              <a:rPr lang="en-US" dirty="0" smtClean="0"/>
              <a:t>O (N) ,  where N is the size of the array, determined at the time queue is created.</a:t>
            </a:r>
          </a:p>
          <a:p>
            <a:endParaRPr lang="en-US" dirty="0"/>
          </a:p>
          <a:p>
            <a:pPr lvl="1">
              <a:buFont typeface="Wingdings" pitchFamily="2" charset="2"/>
              <a:buNone/>
            </a:pPr>
            <a:r>
              <a:rPr lang="en-US" dirty="0"/>
              <a:t>	</a:t>
            </a:r>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1066800" y="0"/>
            <a:ext cx="7772400" cy="1143000"/>
          </a:xfrm>
        </p:spPr>
        <p:txBody>
          <a:bodyPr/>
          <a:lstStyle/>
          <a:p>
            <a:r>
              <a:rPr lang="en-US" altLang="zh-CN" dirty="0">
                <a:ea typeface="宋体" pitchFamily="2" charset="-122"/>
              </a:rPr>
              <a:t>An example of using queue </a:t>
            </a:r>
            <a:endParaRPr lang="en-GB" dirty="0"/>
          </a:p>
        </p:txBody>
      </p:sp>
      <p:sp>
        <p:nvSpPr>
          <p:cNvPr id="18435" name="Rectangle 3"/>
          <p:cNvSpPr>
            <a:spLocks noGrp="1" noChangeArrowheads="1"/>
          </p:cNvSpPr>
          <p:nvPr>
            <p:ph idx="1"/>
          </p:nvPr>
        </p:nvSpPr>
        <p:spPr>
          <a:xfrm>
            <a:off x="990600" y="1066800"/>
            <a:ext cx="8153400" cy="4114800"/>
          </a:xfrm>
        </p:spPr>
        <p:txBody>
          <a:bodyPr/>
          <a:lstStyle/>
          <a:p>
            <a:r>
              <a:rPr lang="en-US" altLang="zh-CN" sz="2800" dirty="0">
                <a:ea typeface="宋体" pitchFamily="2" charset="-122"/>
              </a:rPr>
              <a:t>One printer is connected to several </a:t>
            </a:r>
            <a:r>
              <a:rPr lang="en-US" altLang="zh-CN" sz="2800" dirty="0" smtClean="0">
                <a:ea typeface="宋体" pitchFamily="2" charset="-122"/>
              </a:rPr>
              <a:t>computers</a:t>
            </a:r>
          </a:p>
          <a:p>
            <a:r>
              <a:rPr lang="en-US" sz="2800" dirty="0" smtClean="0"/>
              <a:t>In computer networks. there are  many network setups of personal computers in  which the disk is attached to one machine known as the file server. because service is first come first served.</a:t>
            </a:r>
          </a:p>
          <a:p>
            <a:r>
              <a:rPr lang="en-US" altLang="zh-CN" sz="2800" dirty="0" smtClean="0">
                <a:ea typeface="宋体" pitchFamily="2" charset="-122"/>
              </a:rPr>
              <a:t>Printing </a:t>
            </a:r>
            <a:r>
              <a:rPr lang="en-US" altLang="zh-CN" sz="2800" dirty="0">
                <a:ea typeface="宋体" pitchFamily="2" charset="-122"/>
              </a:rPr>
              <a:t>a file takes much longer time than transmitting the data; a queue of printing jobs is needed</a:t>
            </a:r>
          </a:p>
          <a:p>
            <a:r>
              <a:rPr lang="en-US" altLang="zh-CN" sz="2800" dirty="0">
                <a:ea typeface="宋体" pitchFamily="2" charset="-122"/>
              </a:rPr>
              <a:t>When new job P arrives, do </a:t>
            </a:r>
            <a:r>
              <a:rPr lang="en-US" altLang="zh-CN" sz="2800" i="1" dirty="0" err="1">
                <a:ea typeface="宋体" pitchFamily="2" charset="-122"/>
              </a:rPr>
              <a:t>enqueue</a:t>
            </a:r>
            <a:r>
              <a:rPr lang="en-US" altLang="zh-CN" sz="2800" i="1" dirty="0">
                <a:ea typeface="宋体" pitchFamily="2" charset="-122"/>
              </a:rPr>
              <a:t>(P)</a:t>
            </a:r>
          </a:p>
          <a:p>
            <a:r>
              <a:rPr lang="en-US" altLang="zh-CN" sz="2800" dirty="0">
                <a:ea typeface="宋体" pitchFamily="2" charset="-122"/>
              </a:rPr>
              <a:t>When a job is finished, do</a:t>
            </a:r>
            <a:r>
              <a:rPr lang="en-US" altLang="zh-CN" sz="2800" i="1" dirty="0">
                <a:ea typeface="宋体" pitchFamily="2" charset="-122"/>
              </a:rPr>
              <a:t> </a:t>
            </a:r>
            <a:r>
              <a:rPr lang="en-US" altLang="zh-CN" sz="2800" i="1" dirty="0" err="1">
                <a:ea typeface="宋体" pitchFamily="2" charset="-122"/>
              </a:rPr>
              <a:t>dequeue</a:t>
            </a:r>
            <a:r>
              <a:rPr lang="en-US" altLang="zh-CN" sz="2800" i="1" dirty="0">
                <a:ea typeface="宋体" pitchFamily="2" charset="-122"/>
              </a:rPr>
              <a:t>(P)</a:t>
            </a:r>
            <a:endParaRPr lang="en-GB" sz="2800" i="1" dirty="0"/>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5" name="Rectangle 3"/>
          <p:cNvSpPr>
            <a:spLocks noGrp="1" noChangeArrowheads="1"/>
          </p:cNvSpPr>
          <p:nvPr>
            <p:ph type="body" idx="1"/>
          </p:nvPr>
        </p:nvSpPr>
        <p:spPr>
          <a:xfrm>
            <a:off x="1219200" y="1752600"/>
            <a:ext cx="9074150" cy="4464050"/>
          </a:xfrm>
        </p:spPr>
        <p:txBody>
          <a:bodyPr/>
          <a:lstStyle/>
          <a:p>
            <a:r>
              <a:rPr lang="en-US" dirty="0"/>
              <a:t>Note that all operations need check array bounds</a:t>
            </a:r>
          </a:p>
          <a:p>
            <a:r>
              <a:rPr lang="en-US" dirty="0"/>
              <a:t>Pushing onto a full stack: </a:t>
            </a:r>
            <a:r>
              <a:rPr lang="en-US" dirty="0">
                <a:solidFill>
                  <a:srgbClr val="FF0000"/>
                </a:solidFill>
              </a:rPr>
              <a:t>Overflow</a:t>
            </a:r>
          </a:p>
          <a:p>
            <a:pPr lvl="1"/>
            <a:r>
              <a:rPr lang="en-US" dirty="0"/>
              <a:t>When h=K </a:t>
            </a:r>
          </a:p>
          <a:p>
            <a:r>
              <a:rPr lang="en-US" dirty="0"/>
              <a:t>Popping an empty stack:  </a:t>
            </a:r>
            <a:r>
              <a:rPr lang="en-US" dirty="0">
                <a:solidFill>
                  <a:srgbClr val="FF0000"/>
                </a:solidFill>
              </a:rPr>
              <a:t>Underflow</a:t>
            </a:r>
          </a:p>
          <a:p>
            <a:pPr lvl="1"/>
            <a:r>
              <a:rPr lang="en-US" dirty="0"/>
              <a:t>When h&lt;0</a:t>
            </a:r>
          </a:p>
        </p:txBody>
      </p:sp>
      <p:sp>
        <p:nvSpPr>
          <p:cNvPr id="371714" name="Rectangle 2"/>
          <p:cNvSpPr>
            <a:spLocks noGrp="1" noChangeArrowheads="1"/>
          </p:cNvSpPr>
          <p:nvPr>
            <p:ph type="title"/>
          </p:nvPr>
        </p:nvSpPr>
        <p:spPr>
          <a:xfrm>
            <a:off x="1371600" y="0"/>
            <a:ext cx="7772400" cy="1143000"/>
          </a:xfrm>
        </p:spPr>
        <p:txBody>
          <a:bodyPr/>
          <a:lstStyle/>
          <a:p>
            <a:r>
              <a:rPr lang="en-US" dirty="0"/>
              <a:t>Stack implemented in an array</a:t>
            </a:r>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
          <p:cNvSpPr>
            <a:spLocks noGrp="1" noChangeArrowheads="1"/>
          </p:cNvSpPr>
          <p:nvPr>
            <p:ph type="title"/>
          </p:nvPr>
        </p:nvSpPr>
        <p:spPr>
          <a:xfrm>
            <a:off x="914400" y="0"/>
            <a:ext cx="8229600" cy="1435100"/>
          </a:xfrm>
        </p:spPr>
        <p:txBody>
          <a:bodyPr wrap="square" lIns="91440" tIns="45720" rIns="91440" bIns="45720" numCol="1" anchorCtr="0" compatLnSpc="1">
            <a:prstTxWarp prst="textNoShape">
              <a:avLst/>
            </a:prstTxWarp>
          </a:bodyPr>
          <a:lstStyle/>
          <a:p>
            <a: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GB" dirty="0" smtClean="0"/>
              <a:t>Static Application (Array Based )</a:t>
            </a:r>
            <a:r>
              <a:rPr lang="ar-SA" dirty="0" smtClean="0">
                <a:cs typeface="Arial" pitchFamily="34" charset="0"/>
              </a:rPr>
              <a:t>‏</a:t>
            </a:r>
            <a:endParaRPr lang="en-GB" dirty="0" smtClean="0"/>
          </a:p>
        </p:txBody>
      </p:sp>
      <p:sp>
        <p:nvSpPr>
          <p:cNvPr id="29699" name="Rectangle 2"/>
          <p:cNvSpPr>
            <a:spLocks noGrp="1" noChangeArrowheads="1"/>
          </p:cNvSpPr>
          <p:nvPr>
            <p:ph type="body" idx="1"/>
          </p:nvPr>
        </p:nvSpPr>
        <p:spPr>
          <a:xfrm>
            <a:off x="1143000" y="1371600"/>
            <a:ext cx="7772400" cy="4114800"/>
          </a:xfrm>
        </p:spPr>
        <p:txBody>
          <a:bodyPr/>
          <a:lstStyle/>
          <a:p>
            <a:pPr marL="0" indent="0">
              <a:lnSpc>
                <a:spcPct val="90000"/>
              </a:lnSpc>
              <a:tabLst>
                <a:tab pos="114300" algn="l"/>
                <a:tab pos="571500" algn="l"/>
                <a:tab pos="1028700" algn="l"/>
                <a:tab pos="1485900" algn="l"/>
                <a:tab pos="1943100" algn="l"/>
                <a:tab pos="2400300" algn="l"/>
                <a:tab pos="2857500" algn="l"/>
                <a:tab pos="3314700" algn="l"/>
                <a:tab pos="3771900" algn="l"/>
                <a:tab pos="4229100" algn="l"/>
                <a:tab pos="4686300" algn="l"/>
                <a:tab pos="5143500" algn="l"/>
                <a:tab pos="5600700" algn="l"/>
                <a:tab pos="6057900" algn="l"/>
                <a:tab pos="6515100" algn="l"/>
                <a:tab pos="6972300" algn="l"/>
                <a:tab pos="7429500" algn="l"/>
                <a:tab pos="7886700" algn="l"/>
                <a:tab pos="8343900" algn="l"/>
                <a:tab pos="8801100" algn="l"/>
              </a:tabLst>
            </a:pPr>
            <a:r>
              <a:rPr lang="en-GB" dirty="0" smtClean="0"/>
              <a:t>The array implementation of our collection has one serious drawback: you must know the maximum number of items in your collection when you create it. </a:t>
            </a:r>
          </a:p>
          <a:p>
            <a:pPr marL="0" indent="0">
              <a:lnSpc>
                <a:spcPct val="90000"/>
              </a:lnSpc>
              <a:tabLst>
                <a:tab pos="114300" algn="l"/>
                <a:tab pos="571500" algn="l"/>
                <a:tab pos="1028700" algn="l"/>
                <a:tab pos="1485900" algn="l"/>
                <a:tab pos="1943100" algn="l"/>
                <a:tab pos="2400300" algn="l"/>
                <a:tab pos="2857500" algn="l"/>
                <a:tab pos="3314700" algn="l"/>
                <a:tab pos="3771900" algn="l"/>
                <a:tab pos="4229100" algn="l"/>
                <a:tab pos="4686300" algn="l"/>
                <a:tab pos="5143500" algn="l"/>
                <a:tab pos="5600700" algn="l"/>
                <a:tab pos="6057900" algn="l"/>
                <a:tab pos="6515100" algn="l"/>
                <a:tab pos="6972300" algn="l"/>
                <a:tab pos="7429500" algn="l"/>
                <a:tab pos="7886700" algn="l"/>
                <a:tab pos="8343900" algn="l"/>
                <a:tab pos="8801100" algn="l"/>
              </a:tabLst>
            </a:pPr>
            <a:r>
              <a:rPr lang="en-GB" dirty="0" smtClean="0"/>
              <a:t>This presents problems in programs in which this maximum number cannot be predicted accurately when the program starts up. </a:t>
            </a:r>
          </a:p>
          <a:p>
            <a:pPr marL="0" indent="0">
              <a:lnSpc>
                <a:spcPct val="90000"/>
              </a:lnSpc>
              <a:tabLst>
                <a:tab pos="114300" algn="l"/>
                <a:tab pos="571500" algn="l"/>
                <a:tab pos="1028700" algn="l"/>
                <a:tab pos="1485900" algn="l"/>
                <a:tab pos="1943100" algn="l"/>
                <a:tab pos="2400300" algn="l"/>
                <a:tab pos="2857500" algn="l"/>
                <a:tab pos="3314700" algn="l"/>
                <a:tab pos="3771900" algn="l"/>
                <a:tab pos="4229100" algn="l"/>
                <a:tab pos="4686300" algn="l"/>
                <a:tab pos="5143500" algn="l"/>
                <a:tab pos="5600700" algn="l"/>
                <a:tab pos="6057900" algn="l"/>
                <a:tab pos="6515100" algn="l"/>
                <a:tab pos="6972300" algn="l"/>
                <a:tab pos="7429500" algn="l"/>
                <a:tab pos="7886700" algn="l"/>
                <a:tab pos="8343900" algn="l"/>
                <a:tab pos="8801100" algn="l"/>
              </a:tabLst>
            </a:pPr>
            <a:r>
              <a:rPr lang="en-GB" dirty="0" smtClean="0"/>
              <a:t>Fortunately, we can use a structure called a linked list to overcome this limitation. </a:t>
            </a:r>
          </a:p>
        </p:txBody>
      </p:sp>
      <p:sp>
        <p:nvSpPr>
          <p:cNvPr id="4" name="TextBox 3"/>
          <p:cNvSpPr txBox="1"/>
          <p:nvPr/>
        </p:nvSpPr>
        <p:spPr>
          <a:xfrm>
            <a:off x="7162800" y="304800"/>
            <a:ext cx="1736437" cy="369332"/>
          </a:xfrm>
          <a:prstGeom prst="rect">
            <a:avLst/>
          </a:prstGeom>
          <a:noFill/>
        </p:spPr>
        <p:txBody>
          <a:bodyPr wrap="none" rtlCol="0">
            <a:spAutoFit/>
          </a:bodyPr>
          <a:lstStyle/>
          <a:p>
            <a:r>
              <a:rPr lang="en-US" dirty="0" smtClean="0"/>
              <a:t>www.hndit.com</a:t>
            </a:r>
            <a:endParaRPr lang="en-US"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Dad`s Tie">
  <a:themeElements>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fontScheme name="Dad`s Ti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ad`s Tie 1">
        <a:dk1>
          <a:srgbClr val="5490A8"/>
        </a:dk1>
        <a:lt1>
          <a:srgbClr val="DDDDDD"/>
        </a:lt1>
        <a:dk2>
          <a:srgbClr val="00172E"/>
        </a:dk2>
        <a:lt2>
          <a:srgbClr val="CCECFF"/>
        </a:lt2>
        <a:accent1>
          <a:srgbClr val="0099CC"/>
        </a:accent1>
        <a:accent2>
          <a:srgbClr val="3366CC"/>
        </a:accent2>
        <a:accent3>
          <a:srgbClr val="AAABAD"/>
        </a:accent3>
        <a:accent4>
          <a:srgbClr val="BDBDBD"/>
        </a:accent4>
        <a:accent5>
          <a:srgbClr val="AACAE2"/>
        </a:accent5>
        <a:accent6>
          <a:srgbClr val="2D5CB9"/>
        </a:accent6>
        <a:hlink>
          <a:srgbClr val="99CCFF"/>
        </a:hlink>
        <a:folHlink>
          <a:srgbClr val="E1E1B7"/>
        </a:folHlink>
      </a:clrScheme>
      <a:clrMap bg1="dk2" tx1="lt1" bg2="dk1" tx2="lt2" accent1="accent1" accent2="accent2" accent3="accent3" accent4="accent4" accent5="accent5" accent6="accent6" hlink="hlink" folHlink="folHlink"/>
    </a:extraClrScheme>
    <a:extraClrScheme>
      <a:clrScheme name="Dad`s Tie 2">
        <a:dk1>
          <a:srgbClr val="000000"/>
        </a:dk1>
        <a:lt1>
          <a:srgbClr val="FFFFFF"/>
        </a:lt1>
        <a:dk2>
          <a:srgbClr val="003366"/>
        </a:dk2>
        <a:lt2>
          <a:srgbClr val="5490A8"/>
        </a:lt2>
        <a:accent1>
          <a:srgbClr val="0099CC"/>
        </a:accent1>
        <a:accent2>
          <a:srgbClr val="3366CC"/>
        </a:accent2>
        <a:accent3>
          <a:srgbClr val="FFFFFF"/>
        </a:accent3>
        <a:accent4>
          <a:srgbClr val="000000"/>
        </a:accent4>
        <a:accent5>
          <a:srgbClr val="AACAE2"/>
        </a:accent5>
        <a:accent6>
          <a:srgbClr val="2D5CB9"/>
        </a:accent6>
        <a:hlink>
          <a:srgbClr val="99CCFF"/>
        </a:hlink>
        <a:folHlink>
          <a:srgbClr val="E1E1B7"/>
        </a:folHlink>
      </a:clrScheme>
      <a:clrMap bg1="lt1" tx1="dk1" bg2="lt2" tx2="dk2" accent1="accent1" accent2="accent2" accent3="accent3" accent4="accent4" accent5="accent5" accent6="accent6" hlink="hlink" folHlink="folHlink"/>
    </a:extraClrScheme>
    <a:extraClrScheme>
      <a:clrScheme name="Dad`s Ti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ad`s Tie 4">
        <a:dk1>
          <a:srgbClr val="000000"/>
        </a:dk1>
        <a:lt1>
          <a:srgbClr val="FFFFFF"/>
        </a:lt1>
        <a:dk2>
          <a:srgbClr val="666633"/>
        </a:dk2>
        <a:lt2>
          <a:srgbClr val="908A6C"/>
        </a:lt2>
        <a:accent1>
          <a:srgbClr val="808000"/>
        </a:accent1>
        <a:accent2>
          <a:srgbClr val="996633"/>
        </a:accent2>
        <a:accent3>
          <a:srgbClr val="FFFFFF"/>
        </a:accent3>
        <a:accent4>
          <a:srgbClr val="000000"/>
        </a:accent4>
        <a:accent5>
          <a:srgbClr val="C0C0AA"/>
        </a:accent5>
        <a:accent6>
          <a:srgbClr val="8A5C2D"/>
        </a:accent6>
        <a:hlink>
          <a:srgbClr val="CCCC00"/>
        </a:hlink>
        <a:folHlink>
          <a:srgbClr val="D6DEB2"/>
        </a:folHlink>
      </a:clrScheme>
      <a:clrMap bg1="lt1" tx1="dk1" bg2="lt2" tx2="dk2" accent1="accent1" accent2="accent2" accent3="accent3" accent4="accent4" accent5="accent5" accent6="accent6" hlink="hlink" folHlink="folHlink"/>
    </a:extraClrScheme>
    <a:extraClrScheme>
      <a:clrScheme name="Dad`s Tie 5">
        <a:dk1>
          <a:srgbClr val="000000"/>
        </a:dk1>
        <a:lt1>
          <a:srgbClr val="FFFFFF"/>
        </a:lt1>
        <a:dk2>
          <a:srgbClr val="181848"/>
        </a:dk2>
        <a:lt2>
          <a:srgbClr val="656F97"/>
        </a:lt2>
        <a:accent1>
          <a:srgbClr val="6666FF"/>
        </a:accent1>
        <a:accent2>
          <a:srgbClr val="333399"/>
        </a:accent2>
        <a:accent3>
          <a:srgbClr val="FFFFFF"/>
        </a:accent3>
        <a:accent4>
          <a:srgbClr val="000000"/>
        </a:accent4>
        <a:accent5>
          <a:srgbClr val="B8B8FF"/>
        </a:accent5>
        <a:accent6>
          <a:srgbClr val="2D2D8A"/>
        </a:accent6>
        <a:hlink>
          <a:srgbClr val="9A9ABC"/>
        </a:hlink>
        <a:folHlink>
          <a:srgbClr val="D2B6CE"/>
        </a:folHlink>
      </a:clrScheme>
      <a:clrMap bg1="lt1" tx1="dk1" bg2="lt2" tx2="dk2" accent1="accent1" accent2="accent2" accent3="accent3" accent4="accent4" accent5="accent5" accent6="accent6" hlink="hlink" folHlink="folHlink"/>
    </a:extraClrScheme>
    <a:extraClrScheme>
      <a:clrScheme name="Dad`s Tie 6">
        <a:dk1>
          <a:srgbClr val="CC0066"/>
        </a:dk1>
        <a:lt1>
          <a:srgbClr val="FFFFFF"/>
        </a:lt1>
        <a:dk2>
          <a:srgbClr val="000000"/>
        </a:dk2>
        <a:lt2>
          <a:srgbClr val="CC0099"/>
        </a:lt2>
        <a:accent1>
          <a:srgbClr val="FF9900"/>
        </a:accent1>
        <a:accent2>
          <a:srgbClr val="CC6600"/>
        </a:accent2>
        <a:accent3>
          <a:srgbClr val="AAAAAA"/>
        </a:accent3>
        <a:accent4>
          <a:srgbClr val="DADADA"/>
        </a:accent4>
        <a:accent5>
          <a:srgbClr val="FFCAAA"/>
        </a:accent5>
        <a:accent6>
          <a:srgbClr val="B95C00"/>
        </a:accent6>
        <a:hlink>
          <a:srgbClr val="009900"/>
        </a:hlink>
        <a:folHlink>
          <a:srgbClr val="A50021"/>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6524</TotalTime>
  <Words>2161</Words>
  <Application>Microsoft Office PowerPoint</Application>
  <PresentationFormat>On-screen Show (4:3)</PresentationFormat>
  <Paragraphs>819</Paragraphs>
  <Slides>76</Slides>
  <Notes>7</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76</vt:i4>
      </vt:variant>
    </vt:vector>
  </HeadingPairs>
  <TitlesOfParts>
    <vt:vector size="86" baseType="lpstr">
      <vt:lpstr>宋体</vt:lpstr>
      <vt:lpstr>Arial</vt:lpstr>
      <vt:lpstr>Calibri</vt:lpstr>
      <vt:lpstr>Courier New</vt:lpstr>
      <vt:lpstr>Symbol</vt:lpstr>
      <vt:lpstr>Times New Roman</vt:lpstr>
      <vt:lpstr>Wingdings</vt:lpstr>
      <vt:lpstr>Wingdings 2</vt:lpstr>
      <vt:lpstr>Dad`s Tie</vt:lpstr>
      <vt:lpstr>Clip</vt:lpstr>
      <vt:lpstr>Data Structures and Algorithms IT12112 </vt:lpstr>
      <vt:lpstr>PowerPoint Presentation</vt:lpstr>
      <vt:lpstr>Stacks (Cont.)</vt:lpstr>
      <vt:lpstr>Stacks (Cont.)</vt:lpstr>
      <vt:lpstr>Example</vt:lpstr>
      <vt:lpstr>The Stack ADT</vt:lpstr>
      <vt:lpstr>Basic operations of a Stack</vt:lpstr>
      <vt:lpstr>Stack implemented in an array</vt:lpstr>
      <vt:lpstr>Static Application (Array Based )‏</vt:lpstr>
      <vt:lpstr>Dynamic application    (Linked list based)‏</vt:lpstr>
      <vt:lpstr>Array implementation of Stacks</vt:lpstr>
      <vt:lpstr>PowerPoint Presentation</vt:lpstr>
      <vt:lpstr>PowerPoint Presentation</vt:lpstr>
      <vt:lpstr>Array implementation</vt:lpstr>
      <vt:lpstr>Stack Algorithms </vt:lpstr>
      <vt:lpstr>PowerPoint Presentation</vt:lpstr>
      <vt:lpstr>PowerPoint Presentation</vt:lpstr>
      <vt:lpstr>Array-based Stack</vt:lpstr>
      <vt:lpstr>PowerPoint Presentation</vt:lpstr>
      <vt:lpstr>Implementation </vt:lpstr>
      <vt:lpstr>PowerPoint Presentation</vt:lpstr>
      <vt:lpstr>PowerPoint Presentation</vt:lpstr>
      <vt:lpstr>PowerPoint Presentation</vt:lpstr>
      <vt:lpstr>Implementation </vt:lpstr>
      <vt:lpstr>PowerPoint Presentation</vt:lpstr>
      <vt:lpstr>PowerPoint Presentation</vt:lpstr>
      <vt:lpstr>PowerPoint Presentation</vt:lpstr>
      <vt:lpstr>PowerPoint Presentation</vt:lpstr>
      <vt:lpstr>OUTPUTS </vt:lpstr>
      <vt:lpstr>Applications of Stacks</vt:lpstr>
      <vt:lpstr>Queue</vt:lpstr>
      <vt:lpstr>Queue</vt:lpstr>
      <vt:lpstr>Queue Definition</vt:lpstr>
      <vt:lpstr>Queue ADT</vt:lpstr>
      <vt:lpstr>Basic operations of a queue</vt:lpstr>
      <vt:lpstr>Queue implementation.</vt:lpstr>
      <vt:lpstr>Basic array implementation of queues</vt:lpstr>
      <vt:lpstr>Queue initialisation </vt:lpstr>
      <vt:lpstr>Array implementation of queues</vt:lpstr>
      <vt:lpstr>PowerPoint Presentation</vt:lpstr>
      <vt:lpstr>PowerPoint Presentation</vt:lpstr>
      <vt:lpstr>Queue Algorithms </vt:lpstr>
      <vt:lpstr>PowerPoint Presentation</vt:lpstr>
      <vt:lpstr>PowerPoint Presentation</vt:lpstr>
      <vt:lpstr>PowerPoint Presentation</vt:lpstr>
      <vt:lpstr>PowerPoint Presentation</vt:lpstr>
      <vt:lpstr>Queue Implementation </vt:lpstr>
      <vt:lpstr>PowerPoint Presentation</vt:lpstr>
      <vt:lpstr>PowerPoint Presentation</vt:lpstr>
      <vt:lpstr>PowerPoint Presentation</vt:lpstr>
      <vt:lpstr>PowerPoint Presentation</vt:lpstr>
      <vt:lpstr>Queue Implementation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Circular array implementation</vt:lpstr>
      <vt:lpstr>PowerPoint Presentation</vt:lpstr>
      <vt:lpstr>Queue Implementation 1: Circular Array</vt:lpstr>
      <vt:lpstr>New Queue (Array)</vt:lpstr>
      <vt:lpstr>Enqueue(x)                     (Array)</vt:lpstr>
      <vt:lpstr>Dequeue(x)                     (Array)</vt:lpstr>
      <vt:lpstr>Dequeue(x)                     (Array)</vt:lpstr>
      <vt:lpstr>Enqueue(x)  -- Cont’d     (Array)</vt:lpstr>
      <vt:lpstr>Enqueue(x)  -- Cont’d     (Array)</vt:lpstr>
      <vt:lpstr>Dequeue(x)  -- Cont’d     (Array)</vt:lpstr>
      <vt:lpstr>Dequeue(x)  -- Cont’d     (Array)</vt:lpstr>
      <vt:lpstr>Empty?     (Array)</vt:lpstr>
      <vt:lpstr>Empty?     (Array)</vt:lpstr>
      <vt:lpstr>Empty?     (Array)</vt:lpstr>
      <vt:lpstr>Queue</vt:lpstr>
      <vt:lpstr>An example of using queue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Data Structures and Algorithms IT2003</dc:title>
  <dc:creator>admin-23</dc:creator>
  <cp:lastModifiedBy>HELLO USER™</cp:lastModifiedBy>
  <cp:revision>205</cp:revision>
  <dcterms:created xsi:type="dcterms:W3CDTF">2011-08-03T21:14:51Z</dcterms:created>
  <dcterms:modified xsi:type="dcterms:W3CDTF">2016-09-20T05:02:59Z</dcterms:modified>
</cp:coreProperties>
</file>